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49"/>
  </p:notesMasterIdLst>
  <p:handoutMasterIdLst>
    <p:handoutMasterId r:id="rId50"/>
  </p:handoutMasterIdLst>
  <p:sldIdLst>
    <p:sldId id="313" r:id="rId2"/>
    <p:sldId id="546" r:id="rId3"/>
    <p:sldId id="483" r:id="rId4"/>
    <p:sldId id="322" r:id="rId5"/>
    <p:sldId id="550" r:id="rId6"/>
    <p:sldId id="579" r:id="rId7"/>
    <p:sldId id="593" r:id="rId8"/>
    <p:sldId id="624" r:id="rId9"/>
    <p:sldId id="625" r:id="rId10"/>
    <p:sldId id="626" r:id="rId11"/>
    <p:sldId id="627" r:id="rId12"/>
    <p:sldId id="595" r:id="rId13"/>
    <p:sldId id="596" r:id="rId14"/>
    <p:sldId id="597" r:id="rId15"/>
    <p:sldId id="598" r:id="rId16"/>
    <p:sldId id="599" r:id="rId17"/>
    <p:sldId id="600" r:id="rId18"/>
    <p:sldId id="601" r:id="rId19"/>
    <p:sldId id="602" r:id="rId20"/>
    <p:sldId id="603" r:id="rId21"/>
    <p:sldId id="620" r:id="rId22"/>
    <p:sldId id="604" r:id="rId23"/>
    <p:sldId id="605" r:id="rId24"/>
    <p:sldId id="606" r:id="rId25"/>
    <p:sldId id="608" r:id="rId26"/>
    <p:sldId id="621" r:id="rId27"/>
    <p:sldId id="609" r:id="rId28"/>
    <p:sldId id="628" r:id="rId29"/>
    <p:sldId id="629" r:id="rId30"/>
    <p:sldId id="630" r:id="rId31"/>
    <p:sldId id="631" r:id="rId32"/>
    <p:sldId id="610" r:id="rId33"/>
    <p:sldId id="611" r:id="rId34"/>
    <p:sldId id="612" r:id="rId35"/>
    <p:sldId id="613" r:id="rId36"/>
    <p:sldId id="614" r:id="rId37"/>
    <p:sldId id="615" r:id="rId38"/>
    <p:sldId id="616" r:id="rId39"/>
    <p:sldId id="622" r:id="rId40"/>
    <p:sldId id="617" r:id="rId41"/>
    <p:sldId id="618" r:id="rId42"/>
    <p:sldId id="619" r:id="rId43"/>
    <p:sldId id="339" r:id="rId44"/>
    <p:sldId id="380" r:id="rId45"/>
    <p:sldId id="577" r:id="rId46"/>
    <p:sldId id="623" r:id="rId47"/>
    <p:sldId id="320" r:id="rId4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jei johansen" initials="tj" lastIdx="1" clrIdx="0">
    <p:extLst>
      <p:ext uri="{19B8F6BF-5375-455C-9EA6-DF929625EA0E}">
        <p15:presenceInfo xmlns:p15="http://schemas.microsoft.com/office/powerpoint/2012/main" userId="887c77822ea5b667" providerId="Windows Live"/>
      </p:ext>
    </p:extLst>
  </p:cmAuthor>
  <p:cmAuthor id="2" name="Jan Fredrik Rasmussen" initials="JFR" lastIdx="2" clrIdx="1">
    <p:extLst>
      <p:ext uri="{19B8F6BF-5375-455C-9EA6-DF929625EA0E}">
        <p15:presenceInfo xmlns:p15="http://schemas.microsoft.com/office/powerpoint/2012/main" userId="66280836945047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FFDE09"/>
    <a:srgbClr val="CACACA"/>
    <a:srgbClr val="5B7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4464" autoAdjust="0"/>
  </p:normalViewPr>
  <p:slideViewPr>
    <p:cSldViewPr snapToGrid="0">
      <p:cViewPr varScale="1">
        <p:scale>
          <a:sx n="77" d="100"/>
          <a:sy n="77" d="100"/>
        </p:scale>
        <p:origin x="955" y="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62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allan\Advicia%20Dropbox\Allan%20Andreassen\Prosjekter%202021\Arkitektenes%20Fagforbund\2021\Studiemilj&#248;unders&#248;kelsen\Studiemilj&#248;unders&#248;kelsen%20-%20Tabell%20med%20grafe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/>
              <a:t>Hvor studerer</a:t>
            </a:r>
            <a:r>
              <a:rPr lang="nb-NO" baseline="0"/>
              <a:t> du?</a:t>
            </a:r>
            <a:endParaRPr lang="nb-NO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'Ark1'!$A$4:$A$9</c:f>
              <c:strCache>
                <c:ptCount val="6"/>
                <c:pt idx="0">
                  <c:v>Fakultet for Kunst, Musikk og Design ved Universitetet i Bergen</c:v>
                </c:pt>
                <c:pt idx="1">
                  <c:v>Kunstakademiets Arkitektskole</c:v>
                </c:pt>
                <c:pt idx="2">
                  <c:v>Bergen Arkitekthøgskole</c:v>
                </c:pt>
                <c:pt idx="3">
                  <c:v>Norges miljø- og biovitenskapelige universitet</c:v>
                </c:pt>
                <c:pt idx="4">
                  <c:v>Norges teknisk-naturvitenskapelige universitet</c:v>
                </c:pt>
                <c:pt idx="5">
                  <c:v>Arkitektur- og designhøgskolen i Oslo</c:v>
                </c:pt>
              </c:strCache>
            </c:strRef>
          </c:cat>
          <c:val>
            <c:numRef>
              <c:f>'Ark1'!$B$4:$B$9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17</c:v>
                </c:pt>
                <c:pt idx="3">
                  <c:v>65</c:v>
                </c:pt>
                <c:pt idx="4">
                  <c:v>89</c:v>
                </c:pt>
                <c:pt idx="5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6-B741-8B55-1EF649ECC4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5"/>
        <c:axId val="-2117927080"/>
        <c:axId val="-2120536232"/>
      </c:barChart>
      <c:catAx>
        <c:axId val="-21179270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-2120536232"/>
        <c:crosses val="autoZero"/>
        <c:auto val="1"/>
        <c:lblAlgn val="ctr"/>
        <c:lblOffset val="100"/>
        <c:noMultiLvlLbl val="0"/>
      </c:catAx>
      <c:valAx>
        <c:axId val="-2120536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17927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Jeg mottar konstruktiv og faglig kritikk fra veiledere og forelesere på arbeidet mitt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3.9</c:v>
                </c:pt>
                <c:pt idx="2">
                  <c:v>3.8</c:v>
                </c:pt>
                <c:pt idx="3">
                  <c:v>4</c:v>
                </c:pt>
                <c:pt idx="4">
                  <c:v>3.9</c:v>
                </c:pt>
                <c:pt idx="5">
                  <c:v>3.7</c:v>
                </c:pt>
                <c:pt idx="6">
                  <c:v>3.8</c:v>
                </c:pt>
                <c:pt idx="7">
                  <c:v>3.3</c:v>
                </c:pt>
                <c:pt idx="9">
                  <c:v>4.3</c:v>
                </c:pt>
                <c:pt idx="10">
                  <c:v>3.9</c:v>
                </c:pt>
                <c:pt idx="11">
                  <c:v>3.7</c:v>
                </c:pt>
                <c:pt idx="12">
                  <c:v>3.7</c:v>
                </c:pt>
                <c:pt idx="13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Jeg opplever at jeg blir hørt når jeg tar opp problemer med forelesere eller andre ansatte ved skolen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3.3</c:v>
                </c:pt>
                <c:pt idx="2">
                  <c:v>3.4</c:v>
                </c:pt>
                <c:pt idx="3">
                  <c:v>3</c:v>
                </c:pt>
                <c:pt idx="4">
                  <c:v>3.7</c:v>
                </c:pt>
                <c:pt idx="5">
                  <c:v>3.3</c:v>
                </c:pt>
                <c:pt idx="6">
                  <c:v>3.8</c:v>
                </c:pt>
                <c:pt idx="7">
                  <c:v>2.2999999999999998</c:v>
                </c:pt>
                <c:pt idx="9">
                  <c:v>3.9</c:v>
                </c:pt>
                <c:pt idx="10">
                  <c:v>3.3</c:v>
                </c:pt>
                <c:pt idx="11">
                  <c:v>3.3</c:v>
                </c:pt>
                <c:pt idx="12">
                  <c:v>3.1</c:v>
                </c:pt>
                <c:pt idx="1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Jeg vet hvem jeg skal kontakte om ulike problemstillinger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2.9</c:v>
                </c:pt>
                <c:pt idx="2">
                  <c:v>3.5</c:v>
                </c:pt>
                <c:pt idx="3">
                  <c:v>2.6</c:v>
                </c:pt>
                <c:pt idx="4">
                  <c:v>3.3</c:v>
                </c:pt>
                <c:pt idx="5">
                  <c:v>2.7</c:v>
                </c:pt>
                <c:pt idx="6">
                  <c:v>3.8</c:v>
                </c:pt>
                <c:pt idx="7">
                  <c:v>3</c:v>
                </c:pt>
                <c:pt idx="9">
                  <c:v>3.4</c:v>
                </c:pt>
                <c:pt idx="10">
                  <c:v>3.1</c:v>
                </c:pt>
                <c:pt idx="11">
                  <c:v>3</c:v>
                </c:pt>
                <c:pt idx="12">
                  <c:v>2.7</c:v>
                </c:pt>
                <c:pt idx="1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Jeg vet hvilke hjelpeapparater som er tilgjengelige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2.8</c:v>
                </c:pt>
                <c:pt idx="2">
                  <c:v>3.1</c:v>
                </c:pt>
                <c:pt idx="3">
                  <c:v>2.4</c:v>
                </c:pt>
                <c:pt idx="4">
                  <c:v>3.3</c:v>
                </c:pt>
                <c:pt idx="5">
                  <c:v>2.7</c:v>
                </c:pt>
                <c:pt idx="6">
                  <c:v>2.8</c:v>
                </c:pt>
                <c:pt idx="7">
                  <c:v>2.8</c:v>
                </c:pt>
                <c:pt idx="9">
                  <c:v>3.5</c:v>
                </c:pt>
                <c:pt idx="10">
                  <c:v>3</c:v>
                </c:pt>
                <c:pt idx="11">
                  <c:v>2.8</c:v>
                </c:pt>
                <c:pt idx="12">
                  <c:v>2.6</c:v>
                </c:pt>
                <c:pt idx="1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Studiene går utover min velferd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3.1</c:v>
                </c:pt>
                <c:pt idx="2">
                  <c:v>3.6</c:v>
                </c:pt>
                <c:pt idx="3">
                  <c:v>3.2</c:v>
                </c:pt>
                <c:pt idx="4">
                  <c:v>2.9</c:v>
                </c:pt>
                <c:pt idx="5">
                  <c:v>2.9</c:v>
                </c:pt>
                <c:pt idx="6">
                  <c:v>3.5</c:v>
                </c:pt>
                <c:pt idx="7">
                  <c:v>3.8</c:v>
                </c:pt>
                <c:pt idx="9">
                  <c:v>2.4</c:v>
                </c:pt>
                <c:pt idx="10">
                  <c:v>3</c:v>
                </c:pt>
                <c:pt idx="11">
                  <c:v>3.2</c:v>
                </c:pt>
                <c:pt idx="12">
                  <c:v>3.1</c:v>
                </c:pt>
                <c:pt idx="13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Studiene mine påvirker min psykiske helse negativt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</c:v>
                </c:pt>
                <c:pt idx="2">
                  <c:v>3.2</c:v>
                </c:pt>
                <c:pt idx="3">
                  <c:v>3.2</c:v>
                </c:pt>
                <c:pt idx="4">
                  <c:v>2.7</c:v>
                </c:pt>
                <c:pt idx="5">
                  <c:v>2.8</c:v>
                </c:pt>
                <c:pt idx="6">
                  <c:v>3.5</c:v>
                </c:pt>
                <c:pt idx="7">
                  <c:v>3</c:v>
                </c:pt>
                <c:pt idx="9">
                  <c:v>2</c:v>
                </c:pt>
                <c:pt idx="10">
                  <c:v>2.9</c:v>
                </c:pt>
                <c:pt idx="11">
                  <c:v>3</c:v>
                </c:pt>
                <c:pt idx="12">
                  <c:v>3</c:v>
                </c:pt>
                <c:pt idx="1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Studiene har en negativ effekt på søvnen min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3.2</c:v>
                </c:pt>
                <c:pt idx="2">
                  <c:v>2.9</c:v>
                </c:pt>
                <c:pt idx="3">
                  <c:v>3.4</c:v>
                </c:pt>
                <c:pt idx="4">
                  <c:v>3.1</c:v>
                </c:pt>
                <c:pt idx="5">
                  <c:v>3.1</c:v>
                </c:pt>
                <c:pt idx="6">
                  <c:v>3.5</c:v>
                </c:pt>
                <c:pt idx="7">
                  <c:v>3.2</c:v>
                </c:pt>
                <c:pt idx="9">
                  <c:v>2.6</c:v>
                </c:pt>
                <c:pt idx="10">
                  <c:v>3.3</c:v>
                </c:pt>
                <c:pt idx="11">
                  <c:v>3.3</c:v>
                </c:pt>
                <c:pt idx="12">
                  <c:v>3</c:v>
                </c:pt>
                <c:pt idx="1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Har du kontaktet forelesere, ansatte eller hjelpeapparatet ved skolen om en problemstilling? (Flere svar mulig)</a:t>
            </a:r>
            <a:endParaRPr lang="en-NO" sz="1800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0.39</c:v>
                </c:pt>
                <c:pt idx="1">
                  <c:v>0.36</c:v>
                </c:pt>
                <c:pt idx="2">
                  <c:v>0.11</c:v>
                </c:pt>
                <c:pt idx="3">
                  <c:v>0.12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0"/>
        <c:axPos val="t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Har du kontaktet forelesere, ansatte eller hjelpeapparatet ved skolen om en problemstilling? (Flere svar mulig)</a:t>
            </a:r>
            <a:endParaRPr lang="en-NO" sz="1800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0.39</c:v>
                </c:pt>
                <c:pt idx="1">
                  <c:v>0.36</c:v>
                </c:pt>
                <c:pt idx="2">
                  <c:v>0.11</c:v>
                </c:pt>
                <c:pt idx="3">
                  <c:v>0.12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1. året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0.33</c:v>
                </c:pt>
                <c:pt idx="1">
                  <c:v>0.19</c:v>
                </c:pt>
                <c:pt idx="2">
                  <c:v>0.05</c:v>
                </c:pt>
                <c:pt idx="3">
                  <c:v>0</c:v>
                </c:pt>
                <c:pt idx="4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0-DC42-BCED-81827965DF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2. året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0.31</c:v>
                </c:pt>
                <c:pt idx="2">
                  <c:v>0.1</c:v>
                </c:pt>
                <c:pt idx="3">
                  <c:v>0.13</c:v>
                </c:pt>
                <c:pt idx="4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0-DC42-BCED-81827965DF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3. året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0.35</c:v>
                </c:pt>
                <c:pt idx="1">
                  <c:v>0.33</c:v>
                </c:pt>
                <c:pt idx="2">
                  <c:v>0.04</c:v>
                </c:pt>
                <c:pt idx="3">
                  <c:v>0.13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B0-DC42-BCED-81827965DF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4. året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0.45</c:v>
                </c:pt>
                <c:pt idx="1">
                  <c:v>0.39</c:v>
                </c:pt>
                <c:pt idx="2">
                  <c:v>0.16</c:v>
                </c:pt>
                <c:pt idx="3">
                  <c:v>0.12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B0-DC42-BCED-81827965DF4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5. året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Sheet1!$G$2:$G$6</c:f>
              <c:numCache>
                <c:formatCode>0%</c:formatCode>
                <c:ptCount val="5"/>
                <c:pt idx="0">
                  <c:v>0.44</c:v>
                </c:pt>
                <c:pt idx="1">
                  <c:v>0.44</c:v>
                </c:pt>
                <c:pt idx="2">
                  <c:v>0.15</c:v>
                </c:pt>
                <c:pt idx="3">
                  <c:v>0.15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B0-DC42-BCED-81827965D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Har du kontaktet forelesere, ansatte eller hjelpeapparatet ved skolen om en problemstilling? (Flere svar mulig)</a:t>
            </a:r>
            <a:endParaRPr lang="en-NO" sz="1800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0.39</c:v>
                </c:pt>
                <c:pt idx="1">
                  <c:v>0.36</c:v>
                </c:pt>
                <c:pt idx="2">
                  <c:v>0.11</c:v>
                </c:pt>
                <c:pt idx="3">
                  <c:v>0.12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Bergen Arkitekthøgskole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0.35</c:v>
                </c:pt>
                <c:pt idx="1">
                  <c:v>0.53</c:v>
                </c:pt>
                <c:pt idx="2">
                  <c:v>0.12</c:v>
                </c:pt>
                <c:pt idx="3">
                  <c:v>0.28999999999999998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0-DC42-BCED-81827965DF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Arkitektur- og designhøgskolen i Oslo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0.32</c:v>
                </c:pt>
                <c:pt idx="1">
                  <c:v>0.39</c:v>
                </c:pt>
                <c:pt idx="2">
                  <c:v>7.0000000000000007E-2</c:v>
                </c:pt>
                <c:pt idx="3">
                  <c:v>0.17</c:v>
                </c:pt>
                <c:pt idx="4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0-DC42-BCED-81827965DF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Norges miljø- og biovitenskapelige universitet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0.43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0.09</c:v>
                </c:pt>
                <c:pt idx="4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B0-DC42-BCED-81827965DF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Norges teknisk-naturvitenskapelige universitet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0.44</c:v>
                </c:pt>
                <c:pt idx="1">
                  <c:v>0.34</c:v>
                </c:pt>
                <c:pt idx="2">
                  <c:v>0.14000000000000001</c:v>
                </c:pt>
                <c:pt idx="3">
                  <c:v>7.0000000000000007E-2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B0-DC42-BCED-81827965DF4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Kunstakademiets Arkitektskole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Sheet1!$G$2:$G$6</c:f>
              <c:numCache>
                <c:formatCode>0%</c:formatCode>
                <c:ptCount val="5"/>
                <c:pt idx="0">
                  <c:v>0.5</c:v>
                </c:pt>
                <c:pt idx="1">
                  <c:v>0.5</c:v>
                </c:pt>
                <c:pt idx="2">
                  <c:v>0.33</c:v>
                </c:pt>
                <c:pt idx="3">
                  <c:v>0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B0-DC42-BCED-81827965DF4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Arkitektskolen Aarhus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Ja, foreleser</c:v>
                </c:pt>
                <c:pt idx="1">
                  <c:v>Ja, ansatte</c:v>
                </c:pt>
                <c:pt idx="2">
                  <c:v>Ja, hjelpeapparatet</c:v>
                </c:pt>
                <c:pt idx="3">
                  <c:v>Ja, andre</c:v>
                </c:pt>
                <c:pt idx="4">
                  <c:v>Nei</c:v>
                </c:pt>
              </c:strCache>
            </c:strRef>
          </c:cat>
          <c:val>
            <c:numRef>
              <c:f>Sheet1!$H$2:$H$6</c:f>
              <c:numCache>
                <c:formatCode>0%</c:formatCode>
                <c:ptCount val="5"/>
                <c:pt idx="0">
                  <c:v>0.17</c:v>
                </c:pt>
                <c:pt idx="1">
                  <c:v>0.67</c:v>
                </c:pt>
                <c:pt idx="2">
                  <c:v>0</c:v>
                </c:pt>
                <c:pt idx="3">
                  <c:v>0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0A-7349-BCB1-5AA22C3B5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963956328375615"/>
          <c:y val="0.17477361145139247"/>
          <c:w val="0.2403604367162438"/>
          <c:h val="0.2899968693009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langt har du kommet i studiet?</a:t>
            </a:r>
            <a:endParaRPr lang="en-NO" sz="1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1. året</c:v>
                </c:pt>
                <c:pt idx="1">
                  <c:v>2. året</c:v>
                </c:pt>
                <c:pt idx="2">
                  <c:v>3. året</c:v>
                </c:pt>
                <c:pt idx="3">
                  <c:v>4. året</c:v>
                </c:pt>
                <c:pt idx="4">
                  <c:v>5. året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0.14000000000000001</c:v>
                </c:pt>
                <c:pt idx="2">
                  <c:v>0.24</c:v>
                </c:pt>
                <c:pt idx="3">
                  <c:v>0.24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Dersom du har kontaktet forelesere eller ansatte ved skolen om en problemstilling, i hvilken grad følte du å bli hørt og fulgt opp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liten grad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 formatCode="0%">
                  <c:v>0.09</c:v>
                </c:pt>
                <c:pt idx="2" formatCode="0%">
                  <c:v>0</c:v>
                </c:pt>
                <c:pt idx="3" formatCode="0%">
                  <c:v>0.14000000000000001</c:v>
                </c:pt>
                <c:pt idx="4" formatCode="0%">
                  <c:v>0.09</c:v>
                </c:pt>
                <c:pt idx="5" formatCode="0%">
                  <c:v>7.0000000000000007E-2</c:v>
                </c:pt>
                <c:pt idx="7" formatCode="0%">
                  <c:v>0.11</c:v>
                </c:pt>
                <c:pt idx="8" formatCode="0%">
                  <c:v>7.0000000000000007E-2</c:v>
                </c:pt>
                <c:pt idx="9" formatCode="0%">
                  <c:v>0.11</c:v>
                </c:pt>
                <c:pt idx="10" formatCode="0%">
                  <c:v>0.15</c:v>
                </c:pt>
                <c:pt idx="11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 formatCode="0%">
                  <c:v>0.14000000000000001</c:v>
                </c:pt>
                <c:pt idx="2" formatCode="0%">
                  <c:v>0.09</c:v>
                </c:pt>
                <c:pt idx="3" formatCode="0%">
                  <c:v>0.16</c:v>
                </c:pt>
                <c:pt idx="4" formatCode="0%">
                  <c:v>0.06</c:v>
                </c:pt>
                <c:pt idx="5" formatCode="0%">
                  <c:v>0.2</c:v>
                </c:pt>
                <c:pt idx="7" formatCode="0%">
                  <c:v>0.11</c:v>
                </c:pt>
                <c:pt idx="8" formatCode="0%">
                  <c:v>0.13</c:v>
                </c:pt>
                <c:pt idx="9" formatCode="0%">
                  <c:v>0.14000000000000001</c:v>
                </c:pt>
                <c:pt idx="10" formatCode="0%">
                  <c:v>0.15</c:v>
                </c:pt>
                <c:pt idx="11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 formatCode="0%">
                  <c:v>0.26</c:v>
                </c:pt>
                <c:pt idx="2" formatCode="0%">
                  <c:v>0.36</c:v>
                </c:pt>
                <c:pt idx="3" formatCode="0%">
                  <c:v>0.24</c:v>
                </c:pt>
                <c:pt idx="4" formatCode="0%">
                  <c:v>0.15</c:v>
                </c:pt>
                <c:pt idx="5" formatCode="0%">
                  <c:v>0.33</c:v>
                </c:pt>
                <c:pt idx="7" formatCode="0%">
                  <c:v>0.11</c:v>
                </c:pt>
                <c:pt idx="8" formatCode="0%">
                  <c:v>0.47</c:v>
                </c:pt>
                <c:pt idx="9" formatCode="0%">
                  <c:v>0.22</c:v>
                </c:pt>
                <c:pt idx="10" formatCode="0%">
                  <c:v>0.25</c:v>
                </c:pt>
                <c:pt idx="11" formatCode="0%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 formatCode="0%">
                  <c:v>0.34</c:v>
                </c:pt>
                <c:pt idx="2" formatCode="0%">
                  <c:v>0.36</c:v>
                </c:pt>
                <c:pt idx="3" formatCode="0%">
                  <c:v>0.28999999999999998</c:v>
                </c:pt>
                <c:pt idx="4" formatCode="0%">
                  <c:v>0.45</c:v>
                </c:pt>
                <c:pt idx="5" formatCode="0%">
                  <c:v>0.33</c:v>
                </c:pt>
                <c:pt idx="7" formatCode="0%">
                  <c:v>0.56000000000000005</c:v>
                </c:pt>
                <c:pt idx="8" formatCode="0%">
                  <c:v>0.13</c:v>
                </c:pt>
                <c:pt idx="9" formatCode="0%">
                  <c:v>0.28000000000000003</c:v>
                </c:pt>
                <c:pt idx="10" formatCode="0%">
                  <c:v>0.33</c:v>
                </c:pt>
                <c:pt idx="11" formatCode="0%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stor grad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 formatCode="0%">
                  <c:v>0.16</c:v>
                </c:pt>
                <c:pt idx="2" formatCode="0%">
                  <c:v>0.18</c:v>
                </c:pt>
                <c:pt idx="3" formatCode="0%">
                  <c:v>0.14000000000000001</c:v>
                </c:pt>
                <c:pt idx="4" formatCode="0%">
                  <c:v>0.24</c:v>
                </c:pt>
                <c:pt idx="5" formatCode="0%">
                  <c:v>7.0000000000000007E-2</c:v>
                </c:pt>
                <c:pt idx="7" formatCode="0%">
                  <c:v>0.11</c:v>
                </c:pt>
                <c:pt idx="8" formatCode="0%">
                  <c:v>0.2</c:v>
                </c:pt>
                <c:pt idx="9" formatCode="0%">
                  <c:v>0.22</c:v>
                </c:pt>
                <c:pt idx="10" formatCode="0%">
                  <c:v>0.1</c:v>
                </c:pt>
                <c:pt idx="11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7">
                  <c:v>1. året</c:v>
                </c:pt>
                <c:pt idx="8">
                  <c:v>2. året</c:v>
                </c:pt>
                <c:pt idx="9">
                  <c:v>3. året</c:v>
                </c:pt>
                <c:pt idx="10">
                  <c:v>4. året</c:v>
                </c:pt>
                <c:pt idx="11">
                  <c:v>5. året</c:v>
                </c:pt>
              </c:strCache>
            </c:strRef>
          </c:cat>
          <c:val>
            <c:numRef>
              <c:f>Sheet1!$G$2:$G$13</c:f>
              <c:numCache>
                <c:formatCode>General</c:formatCode>
                <c:ptCount val="12"/>
                <c:pt idx="0" formatCode="0%">
                  <c:v>0.02</c:v>
                </c:pt>
                <c:pt idx="2" formatCode="0%">
                  <c:v>0</c:v>
                </c:pt>
                <c:pt idx="3" formatCode="0%">
                  <c:v>0.04</c:v>
                </c:pt>
                <c:pt idx="4" formatCode="0%">
                  <c:v>0</c:v>
                </c:pt>
                <c:pt idx="5" formatCode="0%">
                  <c:v>0.02</c:v>
                </c:pt>
                <c:pt idx="7" formatCode="0%">
                  <c:v>0</c:v>
                </c:pt>
                <c:pt idx="8" formatCode="0%">
                  <c:v>0</c:v>
                </c:pt>
                <c:pt idx="9" formatCode="0%">
                  <c:v>0.03</c:v>
                </c:pt>
                <c:pt idx="10" formatCode="0%">
                  <c:v>0.03</c:v>
                </c:pt>
                <c:pt idx="11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i="0" u="none" strike="noStrike" baseline="0" noProof="0" dirty="0">
                <a:effectLst/>
              </a:rPr>
              <a:t>12. mars 2020 så ble det vedtatt omfattende tiltak for å hindre spredning av Covid-19 og for å bidra til å opprettholde nødvendige helse- og omsorgstjenester. </a:t>
            </a:r>
            <a:r>
              <a:rPr lang="nb-NO" sz="1600" b="1" noProof="0" dirty="0">
                <a:effectLst/>
              </a:rPr>
              <a:t>Sammenliknet med situasjonen før 12. mars 2020, hvor enig eller uenig er du i følgende utsagn et</a:t>
            </a:r>
            <a:endParaRPr lang="nb-NO" sz="1600" i="1" noProof="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0.17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0.06</c:v>
                </c:pt>
                <c:pt idx="5">
                  <c:v>0.13</c:v>
                </c:pt>
                <c:pt idx="6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0.21</c:v>
                </c:pt>
                <c:pt idx="1">
                  <c:v>0.26</c:v>
                </c:pt>
                <c:pt idx="2">
                  <c:v>0.15</c:v>
                </c:pt>
                <c:pt idx="3">
                  <c:v>0.15</c:v>
                </c:pt>
                <c:pt idx="4">
                  <c:v>0.12</c:v>
                </c:pt>
                <c:pt idx="5">
                  <c:v>0.22</c:v>
                </c:pt>
                <c:pt idx="6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0.21</c:v>
                </c:pt>
                <c:pt idx="1">
                  <c:v>0.26</c:v>
                </c:pt>
                <c:pt idx="2">
                  <c:v>0.21</c:v>
                </c:pt>
                <c:pt idx="3">
                  <c:v>0.19</c:v>
                </c:pt>
                <c:pt idx="4">
                  <c:v>0.21</c:v>
                </c:pt>
                <c:pt idx="5">
                  <c:v>0.15</c:v>
                </c:pt>
                <c:pt idx="6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0.22</c:v>
                </c:pt>
                <c:pt idx="1">
                  <c:v>0.2</c:v>
                </c:pt>
                <c:pt idx="2">
                  <c:v>0.32</c:v>
                </c:pt>
                <c:pt idx="3">
                  <c:v>0.26</c:v>
                </c:pt>
                <c:pt idx="4">
                  <c:v>0.26</c:v>
                </c:pt>
                <c:pt idx="5">
                  <c:v>0.27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0.16</c:v>
                </c:pt>
                <c:pt idx="1">
                  <c:v>0.12</c:v>
                </c:pt>
                <c:pt idx="2">
                  <c:v>0.24</c:v>
                </c:pt>
                <c:pt idx="3">
                  <c:v>0.28000000000000003</c:v>
                </c:pt>
                <c:pt idx="4">
                  <c:v>0.16</c:v>
                </c:pt>
                <c:pt idx="5">
                  <c:v>0.15</c:v>
                </c:pt>
                <c:pt idx="6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0.03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  <c:pt idx="4">
                  <c:v>0.19</c:v>
                </c:pt>
                <c:pt idx="5">
                  <c:v>7.0000000000000007E-2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u="none" strike="noStrike" baseline="0" noProof="0" dirty="0">
                <a:effectLst/>
              </a:rPr>
              <a:t>12. mars 2020 så ble det vedtatt omfattende tiltak for å hindre spredning av Covid-19 og for å bidra til å opprettholde nødvendige helse- og omsorgstjenester. </a:t>
            </a:r>
            <a:r>
              <a:rPr lang="nb-NO" sz="1400" b="1" noProof="0" dirty="0">
                <a:effectLst/>
              </a:rPr>
              <a:t>Sammenliknet med situasjonen før 12. mars 2020, hvor enig eller uenig er du i følgende utsagn:</a:t>
            </a:r>
            <a:br>
              <a:rPr lang="nb-NO" sz="1400" b="1" noProof="0" dirty="0">
                <a:effectLst/>
              </a:rPr>
            </a:br>
            <a:r>
              <a:rPr lang="nb-NO" sz="1400" b="1" i="0" u="none" strike="noStrike" baseline="0" dirty="0">
                <a:effectLst/>
              </a:rPr>
              <a:t>Ar</a:t>
            </a:r>
            <a:endParaRPr lang="nb-NO" sz="1400" i="1" noProof="0" dirty="0">
              <a:effectLst/>
            </a:endParaRPr>
          </a:p>
        </c:rich>
      </c:tx>
      <c:layout>
        <c:manualLayout>
          <c:xMode val="edge"/>
          <c:yMode val="edge"/>
          <c:x val="0.10324027120035924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0.19</c:v>
                </c:pt>
                <c:pt idx="1">
                  <c:v>0.18</c:v>
                </c:pt>
                <c:pt idx="2">
                  <c:v>0.08</c:v>
                </c:pt>
                <c:pt idx="3">
                  <c:v>0.1</c:v>
                </c:pt>
                <c:pt idx="4">
                  <c:v>7.0000000000000007E-2</c:v>
                </c:pt>
                <c:pt idx="5">
                  <c:v>0.23</c:v>
                </c:pt>
                <c:pt idx="6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</c:v>
                </c:pt>
                <c:pt idx="1">
                  <c:v>0.28999999999999998</c:v>
                </c:pt>
                <c:pt idx="2">
                  <c:v>0.12</c:v>
                </c:pt>
                <c:pt idx="3">
                  <c:v>0.16</c:v>
                </c:pt>
                <c:pt idx="4">
                  <c:v>0.12</c:v>
                </c:pt>
                <c:pt idx="5">
                  <c:v>0.23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0.19</c:v>
                </c:pt>
                <c:pt idx="1">
                  <c:v>0.24</c:v>
                </c:pt>
                <c:pt idx="2">
                  <c:v>0.16</c:v>
                </c:pt>
                <c:pt idx="3">
                  <c:v>0.19</c:v>
                </c:pt>
                <c:pt idx="4">
                  <c:v>0.19</c:v>
                </c:pt>
                <c:pt idx="5">
                  <c:v>0.12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0.19</c:v>
                </c:pt>
                <c:pt idx="1">
                  <c:v>0.19</c:v>
                </c:pt>
                <c:pt idx="2">
                  <c:v>0.31</c:v>
                </c:pt>
                <c:pt idx="3">
                  <c:v>0.24</c:v>
                </c:pt>
                <c:pt idx="4">
                  <c:v>0.23</c:v>
                </c:pt>
                <c:pt idx="5">
                  <c:v>0.2</c:v>
                </c:pt>
                <c:pt idx="6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0.18</c:v>
                </c:pt>
                <c:pt idx="1">
                  <c:v>0.08</c:v>
                </c:pt>
                <c:pt idx="2">
                  <c:v>0.3</c:v>
                </c:pt>
                <c:pt idx="3">
                  <c:v>0.27</c:v>
                </c:pt>
                <c:pt idx="4">
                  <c:v>0.16</c:v>
                </c:pt>
                <c:pt idx="5">
                  <c:v>0.13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0.04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0.21</c:v>
                </c:pt>
                <c:pt idx="5">
                  <c:v>0.08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u="none" strike="noStrike" baseline="0" noProof="0" dirty="0">
                <a:effectLst/>
              </a:rPr>
              <a:t>12. mars 2020 så ble det vedtatt omfattende tiltak for å hindre spredning av Covid-19 og for å bidra til å opprettholde nødvendige helse- og omsorgstjenester. </a:t>
            </a:r>
            <a:r>
              <a:rPr lang="nb-NO" sz="1400" b="1" noProof="0" dirty="0">
                <a:effectLst/>
              </a:rPr>
              <a:t>Sammenliknet med situasjonen før 12. mars 2020, hvor enig eller uenig er du i følgende utsagn:</a:t>
            </a:r>
            <a:br>
              <a:rPr lang="nb-NO" sz="1400" b="1" noProof="0" dirty="0">
                <a:effectLst/>
              </a:rPr>
            </a:br>
            <a:r>
              <a:rPr lang="nb-NO" sz="1400" b="1" i="0" baseline="0" dirty="0">
                <a:effectLst/>
              </a:rPr>
              <a:t>No</a:t>
            </a:r>
            <a:endParaRPr lang="nb-NO" sz="1400" i="1" noProof="0" dirty="0">
              <a:effectLst/>
            </a:endParaRPr>
          </a:p>
        </c:rich>
      </c:tx>
      <c:layout>
        <c:manualLayout>
          <c:xMode val="edge"/>
          <c:yMode val="edge"/>
          <c:x val="0.10324027120035924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0.13</c:v>
                </c:pt>
                <c:pt idx="1">
                  <c:v>0.04</c:v>
                </c:pt>
                <c:pt idx="2">
                  <c:v>0.06</c:v>
                </c:pt>
                <c:pt idx="3">
                  <c:v>0.09</c:v>
                </c:pt>
                <c:pt idx="4">
                  <c:v>0.03</c:v>
                </c:pt>
                <c:pt idx="5">
                  <c:v>0.04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0.31</c:v>
                </c:pt>
                <c:pt idx="2">
                  <c:v>0.16</c:v>
                </c:pt>
                <c:pt idx="3">
                  <c:v>0.19</c:v>
                </c:pt>
                <c:pt idx="4">
                  <c:v>0.16</c:v>
                </c:pt>
                <c:pt idx="5">
                  <c:v>0.25</c:v>
                </c:pt>
                <c:pt idx="6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0.25</c:v>
                </c:pt>
                <c:pt idx="1">
                  <c:v>0.27</c:v>
                </c:pt>
                <c:pt idx="2">
                  <c:v>0.27</c:v>
                </c:pt>
                <c:pt idx="3">
                  <c:v>0.22</c:v>
                </c:pt>
                <c:pt idx="4">
                  <c:v>0.2</c:v>
                </c:pt>
                <c:pt idx="5">
                  <c:v>0.19</c:v>
                </c:pt>
                <c:pt idx="6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0.22</c:v>
                </c:pt>
                <c:pt idx="1">
                  <c:v>0.26</c:v>
                </c:pt>
                <c:pt idx="2">
                  <c:v>0.36</c:v>
                </c:pt>
                <c:pt idx="3">
                  <c:v>0.27</c:v>
                </c:pt>
                <c:pt idx="4">
                  <c:v>0.25</c:v>
                </c:pt>
                <c:pt idx="5">
                  <c:v>0.35</c:v>
                </c:pt>
                <c:pt idx="6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0.13</c:v>
                </c:pt>
                <c:pt idx="1">
                  <c:v>0.1</c:v>
                </c:pt>
                <c:pt idx="2">
                  <c:v>0.16</c:v>
                </c:pt>
                <c:pt idx="3">
                  <c:v>0.21</c:v>
                </c:pt>
                <c:pt idx="4">
                  <c:v>0.11</c:v>
                </c:pt>
                <c:pt idx="5">
                  <c:v>0.11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0.03</c:v>
                </c:pt>
                <c:pt idx="1">
                  <c:v>0.01</c:v>
                </c:pt>
                <c:pt idx="2">
                  <c:v>0</c:v>
                </c:pt>
                <c:pt idx="3">
                  <c:v>0.01</c:v>
                </c:pt>
                <c:pt idx="4">
                  <c:v>0.24</c:v>
                </c:pt>
                <c:pt idx="5">
                  <c:v>0.06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u="none" strike="noStrike" baseline="0" noProof="0" dirty="0">
                <a:effectLst/>
              </a:rPr>
              <a:t>12. mars 2020 så ble det vedtatt omfattende tiltak for å hindre spredning av Covid-19 og for å bidra til å opprettholde nødvendige helse- og omsorgstjenester. </a:t>
            </a:r>
            <a:r>
              <a:rPr lang="nb-NO" sz="1400" b="1" noProof="0" dirty="0">
                <a:effectLst/>
              </a:rPr>
              <a:t>Sammenliknet med situasjonen før 12. mars 2020, hvor enig eller uenig er du i følgende utsagn:</a:t>
            </a:r>
            <a:br>
              <a:rPr lang="nb-NO" sz="1400" b="1" noProof="0" dirty="0">
                <a:effectLst/>
              </a:rPr>
            </a:br>
            <a:r>
              <a:rPr lang="nb-NO" sz="1400" b="1" i="0" baseline="0" dirty="0">
                <a:effectLst/>
              </a:rPr>
              <a:t>No</a:t>
            </a:r>
            <a:endParaRPr lang="en-NO" sz="1400" dirty="0">
              <a:effectLst/>
            </a:endParaRPr>
          </a:p>
        </c:rich>
      </c:tx>
      <c:layout>
        <c:manualLayout>
          <c:xMode val="edge"/>
          <c:yMode val="edge"/>
          <c:x val="0.10324027120035924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0.11</c:v>
                </c:pt>
                <c:pt idx="1">
                  <c:v>0.23</c:v>
                </c:pt>
                <c:pt idx="2">
                  <c:v>0.06</c:v>
                </c:pt>
                <c:pt idx="3">
                  <c:v>0.09</c:v>
                </c:pt>
                <c:pt idx="4">
                  <c:v>0.06</c:v>
                </c:pt>
                <c:pt idx="5">
                  <c:v>0.08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0.2</c:v>
                </c:pt>
                <c:pt idx="2">
                  <c:v>0.17</c:v>
                </c:pt>
                <c:pt idx="3">
                  <c:v>0.11</c:v>
                </c:pt>
                <c:pt idx="4">
                  <c:v>0.12</c:v>
                </c:pt>
                <c:pt idx="5">
                  <c:v>0.15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0.23</c:v>
                </c:pt>
                <c:pt idx="1">
                  <c:v>0.25</c:v>
                </c:pt>
                <c:pt idx="2">
                  <c:v>0.2</c:v>
                </c:pt>
                <c:pt idx="3">
                  <c:v>0.14000000000000001</c:v>
                </c:pt>
                <c:pt idx="4">
                  <c:v>0.17</c:v>
                </c:pt>
                <c:pt idx="5">
                  <c:v>0.17</c:v>
                </c:pt>
                <c:pt idx="6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0.26</c:v>
                </c:pt>
                <c:pt idx="1">
                  <c:v>0.14000000000000001</c:v>
                </c:pt>
                <c:pt idx="2">
                  <c:v>0.37</c:v>
                </c:pt>
                <c:pt idx="3">
                  <c:v>0.32</c:v>
                </c:pt>
                <c:pt idx="4">
                  <c:v>0.28999999999999998</c:v>
                </c:pt>
                <c:pt idx="5">
                  <c:v>0.34</c:v>
                </c:pt>
                <c:pt idx="6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0.17</c:v>
                </c:pt>
                <c:pt idx="1">
                  <c:v>0.17</c:v>
                </c:pt>
                <c:pt idx="2">
                  <c:v>0.18</c:v>
                </c:pt>
                <c:pt idx="3">
                  <c:v>0.32</c:v>
                </c:pt>
                <c:pt idx="4">
                  <c:v>0.25</c:v>
                </c:pt>
                <c:pt idx="5">
                  <c:v>0.18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0.11</c:v>
                </c:pt>
                <c:pt idx="5">
                  <c:v>0.08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u="none" strike="noStrike" baseline="0" noProof="0" dirty="0">
                <a:effectLst/>
              </a:rPr>
              <a:t>12. mars 2020 så ble det vedtatt omfattende tiltak for å hindre spredning av Covid-19 og for å bidra til å opprettholde nødvendige helse- og omsorgstjenester. </a:t>
            </a:r>
            <a:r>
              <a:rPr lang="nb-NO" sz="1400" b="1" noProof="0" dirty="0">
                <a:effectLst/>
              </a:rPr>
              <a:t>Sammenliknet med situasjonen før 12. mars 2020, hvor enig eller uenig er du i følgende utsagn:</a:t>
            </a:r>
            <a:br>
              <a:rPr lang="nb-NO" sz="1400" b="1" noProof="0" dirty="0">
                <a:effectLst/>
              </a:rPr>
            </a:br>
            <a:r>
              <a:rPr lang="nb-NO" sz="1400" b="1" i="0" u="none" strike="noStrike" baseline="0" dirty="0">
                <a:effectLst/>
              </a:rPr>
              <a:t>Be</a:t>
            </a:r>
            <a:endParaRPr lang="nb-NO" sz="1400" i="1" noProof="0" dirty="0">
              <a:effectLst/>
            </a:endParaRPr>
          </a:p>
        </c:rich>
      </c:tx>
      <c:layout>
        <c:manualLayout>
          <c:xMode val="edge"/>
          <c:yMode val="edge"/>
          <c:x val="0.10324027120035924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0.35</c:v>
                </c:pt>
                <c:pt idx="1">
                  <c:v>0.24</c:v>
                </c:pt>
                <c:pt idx="2">
                  <c:v>0</c:v>
                </c:pt>
                <c:pt idx="3">
                  <c:v>0.12</c:v>
                </c:pt>
                <c:pt idx="4">
                  <c:v>0.18</c:v>
                </c:pt>
                <c:pt idx="5">
                  <c:v>0.18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0.18</c:v>
                </c:pt>
                <c:pt idx="1">
                  <c:v>0.06</c:v>
                </c:pt>
                <c:pt idx="2">
                  <c:v>0.28999999999999998</c:v>
                </c:pt>
                <c:pt idx="3">
                  <c:v>0.12</c:v>
                </c:pt>
                <c:pt idx="4">
                  <c:v>0.06</c:v>
                </c:pt>
                <c:pt idx="5">
                  <c:v>0.24</c:v>
                </c:pt>
                <c:pt idx="6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0.12</c:v>
                </c:pt>
                <c:pt idx="1">
                  <c:v>0.47</c:v>
                </c:pt>
                <c:pt idx="2">
                  <c:v>0.24</c:v>
                </c:pt>
                <c:pt idx="3">
                  <c:v>0.35</c:v>
                </c:pt>
                <c:pt idx="4">
                  <c:v>0.24</c:v>
                </c:pt>
                <c:pt idx="5">
                  <c:v>0.12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0.18</c:v>
                </c:pt>
                <c:pt idx="1">
                  <c:v>0.18</c:v>
                </c:pt>
                <c:pt idx="2">
                  <c:v>0.12</c:v>
                </c:pt>
                <c:pt idx="3">
                  <c:v>0.18</c:v>
                </c:pt>
                <c:pt idx="4">
                  <c:v>0.24</c:v>
                </c:pt>
                <c:pt idx="5">
                  <c:v>0.18</c:v>
                </c:pt>
                <c:pt idx="6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0.18</c:v>
                </c:pt>
                <c:pt idx="1">
                  <c:v>0.06</c:v>
                </c:pt>
                <c:pt idx="2">
                  <c:v>0.35</c:v>
                </c:pt>
                <c:pt idx="3">
                  <c:v>0.24</c:v>
                </c:pt>
                <c:pt idx="4">
                  <c:v>0.18</c:v>
                </c:pt>
                <c:pt idx="5">
                  <c:v>0.28999999999999998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Jeg sliter mer med mental helse</c:v>
                </c:pt>
                <c:pt idx="1">
                  <c:v>Jeg har en strukturert studiehverdag</c:v>
                </c:pt>
                <c:pt idx="2">
                  <c:v>Jeg føler meg mer ensom</c:v>
                </c:pt>
                <c:pt idx="3">
                  <c:v>Jeg er mindre motivert for studier</c:v>
                </c:pt>
                <c:pt idx="4">
                  <c:v>Det er vanskeligere å få hjelp</c:v>
                </c:pt>
                <c:pt idx="5">
                  <c:v>Jeg mottar mindre oppfølging/kontakt fra forelesere</c:v>
                </c:pt>
                <c:pt idx="6">
                  <c:v>Endringer rundt innleveringer og eksamen blir informert om i god tid</c:v>
                </c:pt>
              </c:strCache>
            </c:strRef>
          </c:cat>
          <c:val>
            <c:numRef>
              <c:f>Sheet1!$G$2:$G$8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Jeg sliter mer med mental helse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</c:v>
                </c:pt>
                <c:pt idx="2">
                  <c:v>2.6</c:v>
                </c:pt>
                <c:pt idx="3">
                  <c:v>3</c:v>
                </c:pt>
                <c:pt idx="4">
                  <c:v>3.2</c:v>
                </c:pt>
                <c:pt idx="5">
                  <c:v>3</c:v>
                </c:pt>
                <c:pt idx="6">
                  <c:v>3.2</c:v>
                </c:pt>
                <c:pt idx="7">
                  <c:v>3.2</c:v>
                </c:pt>
                <c:pt idx="9">
                  <c:v>2.9</c:v>
                </c:pt>
                <c:pt idx="10">
                  <c:v>3.2</c:v>
                </c:pt>
                <c:pt idx="11">
                  <c:v>2.9</c:v>
                </c:pt>
                <c:pt idx="12">
                  <c:v>2.9</c:v>
                </c:pt>
                <c:pt idx="13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Jeg har en strukturert studiehverdag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2.9</c:v>
                </c:pt>
                <c:pt idx="2">
                  <c:v>2.8</c:v>
                </c:pt>
                <c:pt idx="3">
                  <c:v>2.7</c:v>
                </c:pt>
                <c:pt idx="4">
                  <c:v>2.8</c:v>
                </c:pt>
                <c:pt idx="5">
                  <c:v>3.1</c:v>
                </c:pt>
                <c:pt idx="6">
                  <c:v>2.6</c:v>
                </c:pt>
                <c:pt idx="7">
                  <c:v>3.7</c:v>
                </c:pt>
                <c:pt idx="9">
                  <c:v>2.8</c:v>
                </c:pt>
                <c:pt idx="10">
                  <c:v>2.6</c:v>
                </c:pt>
                <c:pt idx="11">
                  <c:v>2.8</c:v>
                </c:pt>
                <c:pt idx="12">
                  <c:v>3</c:v>
                </c:pt>
                <c:pt idx="1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Jeg føler meg mer ensom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3.5</c:v>
                </c:pt>
                <c:pt idx="2">
                  <c:v>3.5</c:v>
                </c:pt>
                <c:pt idx="3">
                  <c:v>3.6</c:v>
                </c:pt>
                <c:pt idx="4">
                  <c:v>3.5</c:v>
                </c:pt>
                <c:pt idx="5">
                  <c:v>3.4</c:v>
                </c:pt>
                <c:pt idx="6">
                  <c:v>3.2</c:v>
                </c:pt>
                <c:pt idx="7">
                  <c:v>4.5</c:v>
                </c:pt>
                <c:pt idx="9">
                  <c:v>3.5</c:v>
                </c:pt>
                <c:pt idx="10">
                  <c:v>3.4</c:v>
                </c:pt>
                <c:pt idx="11">
                  <c:v>3.7</c:v>
                </c:pt>
                <c:pt idx="12">
                  <c:v>3.4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Jeg er mindre motivert for studier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3.5</c:v>
                </c:pt>
                <c:pt idx="2">
                  <c:v>3.3</c:v>
                </c:pt>
                <c:pt idx="3">
                  <c:v>3.4</c:v>
                </c:pt>
                <c:pt idx="4">
                  <c:v>3.7</c:v>
                </c:pt>
                <c:pt idx="5">
                  <c:v>3.3</c:v>
                </c:pt>
                <c:pt idx="6">
                  <c:v>4.7</c:v>
                </c:pt>
                <c:pt idx="7">
                  <c:v>4</c:v>
                </c:pt>
                <c:pt idx="9">
                  <c:v>2.7</c:v>
                </c:pt>
                <c:pt idx="10">
                  <c:v>3.4</c:v>
                </c:pt>
                <c:pt idx="11">
                  <c:v>3.5</c:v>
                </c:pt>
                <c:pt idx="12">
                  <c:v>3.6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enig eller</a:t>
            </a:r>
            <a:r>
              <a:rPr lang="nb-NO" sz="1800" b="1" baseline="0" dirty="0">
                <a:effectLst/>
              </a:rPr>
              <a:t> uenig er du i følgende utsagn?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0.05</c:v>
                </c:pt>
                <c:pt idx="1">
                  <c:v>0.11</c:v>
                </c:pt>
                <c:pt idx="2">
                  <c:v>0.01</c:v>
                </c:pt>
                <c:pt idx="3">
                  <c:v>0.09</c:v>
                </c:pt>
                <c:pt idx="4">
                  <c:v>0.18</c:v>
                </c:pt>
                <c:pt idx="5">
                  <c:v>0.17</c:v>
                </c:pt>
                <c:pt idx="6">
                  <c:v>0.13</c:v>
                </c:pt>
                <c:pt idx="7">
                  <c:v>0.18</c:v>
                </c:pt>
                <c:pt idx="8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0.19</c:v>
                </c:pt>
                <c:pt idx="1">
                  <c:v>0.28999999999999998</c:v>
                </c:pt>
                <c:pt idx="2">
                  <c:v>0.06</c:v>
                </c:pt>
                <c:pt idx="3">
                  <c:v>0.15</c:v>
                </c:pt>
                <c:pt idx="4">
                  <c:v>0.23</c:v>
                </c:pt>
                <c:pt idx="5">
                  <c:v>0.25</c:v>
                </c:pt>
                <c:pt idx="6">
                  <c:v>0.23</c:v>
                </c:pt>
                <c:pt idx="7">
                  <c:v>0.24</c:v>
                </c:pt>
                <c:pt idx="8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0.28000000000000003</c:v>
                </c:pt>
                <c:pt idx="1">
                  <c:v>0.28999999999999998</c:v>
                </c:pt>
                <c:pt idx="2">
                  <c:v>0.27</c:v>
                </c:pt>
                <c:pt idx="3">
                  <c:v>0.21</c:v>
                </c:pt>
                <c:pt idx="4">
                  <c:v>0.21</c:v>
                </c:pt>
                <c:pt idx="5">
                  <c:v>0.22</c:v>
                </c:pt>
                <c:pt idx="6">
                  <c:v>0.21</c:v>
                </c:pt>
                <c:pt idx="7">
                  <c:v>0.19</c:v>
                </c:pt>
                <c:pt idx="8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0.36</c:v>
                </c:pt>
                <c:pt idx="1">
                  <c:v>0.22</c:v>
                </c:pt>
                <c:pt idx="2">
                  <c:v>0.37</c:v>
                </c:pt>
                <c:pt idx="3">
                  <c:v>0.24</c:v>
                </c:pt>
                <c:pt idx="4">
                  <c:v>0.22</c:v>
                </c:pt>
                <c:pt idx="5">
                  <c:v>0.19</c:v>
                </c:pt>
                <c:pt idx="6">
                  <c:v>0.21</c:v>
                </c:pt>
                <c:pt idx="7">
                  <c:v>0.21</c:v>
                </c:pt>
                <c:pt idx="8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0.11</c:v>
                </c:pt>
                <c:pt idx="1">
                  <c:v>0.09</c:v>
                </c:pt>
                <c:pt idx="2">
                  <c:v>0.28999999999999998</c:v>
                </c:pt>
                <c:pt idx="3">
                  <c:v>0.15</c:v>
                </c:pt>
                <c:pt idx="4">
                  <c:v>0.12</c:v>
                </c:pt>
                <c:pt idx="5">
                  <c:v>0.11</c:v>
                </c:pt>
                <c:pt idx="6">
                  <c:v>0.19</c:v>
                </c:pt>
                <c:pt idx="7">
                  <c:v>0.17</c:v>
                </c:pt>
                <c:pt idx="8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Sheet1!$G$2:$G$10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0.15</c:v>
                </c:pt>
                <c:pt idx="4">
                  <c:v>0.04</c:v>
                </c:pt>
                <c:pt idx="5">
                  <c:v>0.06</c:v>
                </c:pt>
                <c:pt idx="6">
                  <c:v>0.02</c:v>
                </c:pt>
                <c:pt idx="7">
                  <c:v>0.01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Det er vanskeligere å få hjelp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3.4</c:v>
                </c:pt>
                <c:pt idx="2">
                  <c:v>3.2</c:v>
                </c:pt>
                <c:pt idx="3">
                  <c:v>3.4</c:v>
                </c:pt>
                <c:pt idx="4">
                  <c:v>3.6</c:v>
                </c:pt>
                <c:pt idx="5">
                  <c:v>3.3</c:v>
                </c:pt>
                <c:pt idx="6">
                  <c:v>3.5</c:v>
                </c:pt>
                <c:pt idx="7">
                  <c:v>3.4</c:v>
                </c:pt>
                <c:pt idx="9">
                  <c:v>2.8</c:v>
                </c:pt>
                <c:pt idx="10">
                  <c:v>3.8</c:v>
                </c:pt>
                <c:pt idx="11">
                  <c:v>3.4</c:v>
                </c:pt>
                <c:pt idx="12">
                  <c:v>3.3</c:v>
                </c:pt>
                <c:pt idx="13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Jeg mottar mindre oppfølging/kontakt fra forelesere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3.1</c:v>
                </c:pt>
                <c:pt idx="2">
                  <c:v>3.2</c:v>
                </c:pt>
                <c:pt idx="3">
                  <c:v>2.7</c:v>
                </c:pt>
                <c:pt idx="4">
                  <c:v>3.4</c:v>
                </c:pt>
                <c:pt idx="5">
                  <c:v>3.3</c:v>
                </c:pt>
                <c:pt idx="6">
                  <c:v>3.3</c:v>
                </c:pt>
                <c:pt idx="7">
                  <c:v>2.5</c:v>
                </c:pt>
                <c:pt idx="9">
                  <c:v>3.3</c:v>
                </c:pt>
                <c:pt idx="10">
                  <c:v>3.4</c:v>
                </c:pt>
                <c:pt idx="11">
                  <c:v>3</c:v>
                </c:pt>
                <c:pt idx="12">
                  <c:v>3.2</c:v>
                </c:pt>
                <c:pt idx="1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400" b="1" i="0" baseline="0" dirty="0">
                <a:effectLst/>
              </a:rPr>
              <a:t>Sammenliknet med situasjonen før 12. mars 2020, hvor enig eller uenig er du i følgende utsagn etter 12. mars 2020? </a:t>
            </a:r>
            <a:br>
              <a:rPr lang="nb-NO" sz="1400" b="1" i="0" baseline="0" dirty="0">
                <a:effectLst/>
              </a:rPr>
            </a:br>
            <a:r>
              <a:rPr lang="nb-NO" sz="1400" b="1" i="0" baseline="0" dirty="0">
                <a:effectLst/>
              </a:rPr>
              <a:t>Endringer rundt innleveringer og eksamen blir informert om i god tid</a:t>
            </a:r>
            <a:endParaRPr lang="en-NO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3.2</c:v>
                </c:pt>
                <c:pt idx="2">
                  <c:v>2.8</c:v>
                </c:pt>
                <c:pt idx="3">
                  <c:v>2.9</c:v>
                </c:pt>
                <c:pt idx="4">
                  <c:v>3.7</c:v>
                </c:pt>
                <c:pt idx="5">
                  <c:v>3.2</c:v>
                </c:pt>
                <c:pt idx="6">
                  <c:v>3.4</c:v>
                </c:pt>
                <c:pt idx="7">
                  <c:v>2.7</c:v>
                </c:pt>
                <c:pt idx="9">
                  <c:v>3.2</c:v>
                </c:pt>
                <c:pt idx="10">
                  <c:v>3.2</c:v>
                </c:pt>
                <c:pt idx="11">
                  <c:v>3.1</c:v>
                </c:pt>
                <c:pt idx="12">
                  <c:v>3.1</c:v>
                </c:pt>
                <c:pt idx="13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i="0" baseline="0" dirty="0">
                <a:effectLst/>
              </a:rPr>
              <a:t>Har du har opplevd følgende? (Flere svar mulig)</a:t>
            </a:r>
            <a:endParaRPr lang="en-NO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0.02</c:v>
                </c:pt>
                <c:pt idx="2">
                  <c:v>0.06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i="0" baseline="0" dirty="0">
                <a:effectLst/>
              </a:rPr>
              <a:t>Har du har opplevd følgende? (Flere svar mulig)</a:t>
            </a:r>
            <a:endParaRPr lang="en-NO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0.02</c:v>
                </c:pt>
                <c:pt idx="2">
                  <c:v>0.06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1. året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0-DC42-BCED-81827965DF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2. året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0-DC42-BCED-81827965DF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3. året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0.05</c:v>
                </c:pt>
                <c:pt idx="1">
                  <c:v>0</c:v>
                </c:pt>
                <c:pt idx="2">
                  <c:v>0.09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B0-DC42-BCED-81827965DF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4. året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0.11</c:v>
                </c:pt>
                <c:pt idx="1">
                  <c:v>0.02</c:v>
                </c:pt>
                <c:pt idx="2">
                  <c:v>0.03</c:v>
                </c:pt>
                <c:pt idx="3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B0-DC42-BCED-81827965DF4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5. året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0.17</c:v>
                </c:pt>
                <c:pt idx="1">
                  <c:v>0.05</c:v>
                </c:pt>
                <c:pt idx="2">
                  <c:v>0.09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B0-DC42-BCED-81827965D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i="0" baseline="0" dirty="0">
                <a:effectLst/>
              </a:rPr>
              <a:t>Har du har opplevd følgende? (Flere svar mulig)</a:t>
            </a:r>
            <a:endParaRPr lang="en-NO" dirty="0">
              <a:effectLst/>
            </a:endParaRPr>
          </a:p>
        </c:rich>
      </c:tx>
      <c:layout>
        <c:manualLayout>
          <c:xMode val="edge"/>
          <c:yMode val="edge"/>
          <c:x val="0.12488708442694663"/>
          <c:y val="1.5165878286462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0.02</c:v>
                </c:pt>
                <c:pt idx="2">
                  <c:v>0.06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20-7C40-8A02-20819F13C7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Bergen Arkitekthøgskole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0.06</c:v>
                </c:pt>
                <c:pt idx="1">
                  <c:v>0.19</c:v>
                </c:pt>
                <c:pt idx="2">
                  <c:v>0.13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0-DC42-BCED-81827965DF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Arkitektur- og designhøgskolen i Oslo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0.13</c:v>
                </c:pt>
                <c:pt idx="1">
                  <c:v>0.02</c:v>
                </c:pt>
                <c:pt idx="2">
                  <c:v>0.08</c:v>
                </c:pt>
                <c:pt idx="3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0-DC42-BCED-81827965DF4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Norges miljø- og biovitenskapelige universitet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0.05</c:v>
                </c:pt>
                <c:pt idx="1">
                  <c:v>0</c:v>
                </c:pt>
                <c:pt idx="2">
                  <c:v>0</c:v>
                </c:pt>
                <c:pt idx="3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B0-DC42-BCED-81827965DF4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Norges teknisk-naturvitenskapelige universitet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0.08</c:v>
                </c:pt>
                <c:pt idx="1">
                  <c:v>0</c:v>
                </c:pt>
                <c:pt idx="2">
                  <c:v>0.06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B0-DC42-BCED-81827965DF4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Kunstakademiets Arkitektskole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B0-DC42-BCED-81827965DF4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Arkitektskolen Aarhus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Trakassering</c:v>
                </c:pt>
                <c:pt idx="1">
                  <c:v>Seksuell trakassering</c:v>
                </c:pt>
                <c:pt idx="2">
                  <c:v>Diskriminering</c:v>
                </c:pt>
                <c:pt idx="3">
                  <c:v>Har verken opplevd trakassering eller diskriminering</c:v>
                </c:pt>
              </c:strCache>
            </c:strRef>
          </c:cat>
          <c:val>
            <c:numRef>
              <c:f>Sheet1!$H$2:$H$5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0.17</c:v>
                </c:pt>
                <c:pt idx="3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0A-7349-BCB1-5AA22C3B5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30208128"/>
        <c:axId val="1235883856"/>
      </c:barChart>
      <c:catAx>
        <c:axId val="12302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963956328375615"/>
          <c:y val="0.17477361145139247"/>
          <c:w val="0.2403604367162438"/>
          <c:h val="0.39110272454406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enig eller</a:t>
            </a:r>
            <a:r>
              <a:rPr lang="nb-NO" sz="1800" b="1" baseline="0" dirty="0">
                <a:effectLst/>
              </a:rPr>
              <a:t> uenig er du i følgende utsagn? </a:t>
            </a:r>
            <a:br>
              <a:rPr lang="nb-NO" sz="1800" b="1" baseline="0" dirty="0">
                <a:effectLst/>
              </a:rPr>
            </a:br>
            <a:r>
              <a:rPr lang="nb-NO" sz="1800" b="1" baseline="0" dirty="0">
                <a:effectLst/>
              </a:rPr>
              <a:t>Arkitektur- og designhøgskolen i Oslo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0.06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0.17</c:v>
                </c:pt>
                <c:pt idx="4">
                  <c:v>0.24</c:v>
                </c:pt>
                <c:pt idx="5">
                  <c:v>0.23</c:v>
                </c:pt>
                <c:pt idx="6">
                  <c:v>0.17</c:v>
                </c:pt>
                <c:pt idx="7">
                  <c:v>0.19</c:v>
                </c:pt>
                <c:pt idx="8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0.21</c:v>
                </c:pt>
                <c:pt idx="1">
                  <c:v>0.26</c:v>
                </c:pt>
                <c:pt idx="2">
                  <c:v>0.06</c:v>
                </c:pt>
                <c:pt idx="3">
                  <c:v>0.16</c:v>
                </c:pt>
                <c:pt idx="4">
                  <c:v>0.24</c:v>
                </c:pt>
                <c:pt idx="5">
                  <c:v>0.28999999999999998</c:v>
                </c:pt>
                <c:pt idx="6">
                  <c:v>0.15</c:v>
                </c:pt>
                <c:pt idx="7">
                  <c:v>0.16</c:v>
                </c:pt>
                <c:pt idx="8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0.33</c:v>
                </c:pt>
                <c:pt idx="1">
                  <c:v>0.21</c:v>
                </c:pt>
                <c:pt idx="2">
                  <c:v>0.26</c:v>
                </c:pt>
                <c:pt idx="3">
                  <c:v>0.18</c:v>
                </c:pt>
                <c:pt idx="4">
                  <c:v>0.21</c:v>
                </c:pt>
                <c:pt idx="5">
                  <c:v>0.21</c:v>
                </c:pt>
                <c:pt idx="6">
                  <c:v>0.18</c:v>
                </c:pt>
                <c:pt idx="7">
                  <c:v>0.15</c:v>
                </c:pt>
                <c:pt idx="8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0.28999999999999998</c:v>
                </c:pt>
                <c:pt idx="1">
                  <c:v>0.32</c:v>
                </c:pt>
                <c:pt idx="2">
                  <c:v>0.3</c:v>
                </c:pt>
                <c:pt idx="3">
                  <c:v>0.2</c:v>
                </c:pt>
                <c:pt idx="4">
                  <c:v>0.17</c:v>
                </c:pt>
                <c:pt idx="5">
                  <c:v>0.13</c:v>
                </c:pt>
                <c:pt idx="6">
                  <c:v>0.24</c:v>
                </c:pt>
                <c:pt idx="7">
                  <c:v>0.23</c:v>
                </c:pt>
                <c:pt idx="8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0.11</c:v>
                </c:pt>
                <c:pt idx="1">
                  <c:v>0.13</c:v>
                </c:pt>
                <c:pt idx="2">
                  <c:v>0.38</c:v>
                </c:pt>
                <c:pt idx="3">
                  <c:v>0.13</c:v>
                </c:pt>
                <c:pt idx="4">
                  <c:v>7.0000000000000007E-2</c:v>
                </c:pt>
                <c:pt idx="5">
                  <c:v>0.04</c:v>
                </c:pt>
                <c:pt idx="6">
                  <c:v>0.23</c:v>
                </c:pt>
                <c:pt idx="7">
                  <c:v>0.24</c:v>
                </c:pt>
                <c:pt idx="8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Sheet1!$G$2:$G$10</c:f>
              <c:numCache>
                <c:formatCode>0%</c:formatCode>
                <c:ptCount val="9"/>
                <c:pt idx="0">
                  <c:v>0</c:v>
                </c:pt>
                <c:pt idx="1">
                  <c:v>0.01</c:v>
                </c:pt>
                <c:pt idx="2">
                  <c:v>0</c:v>
                </c:pt>
                <c:pt idx="3">
                  <c:v>0.15</c:v>
                </c:pt>
                <c:pt idx="4">
                  <c:v>0.06</c:v>
                </c:pt>
                <c:pt idx="5">
                  <c:v>0.09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enig eller</a:t>
            </a:r>
            <a:r>
              <a:rPr lang="nb-NO" sz="1800" b="1" baseline="0" dirty="0">
                <a:effectLst/>
              </a:rPr>
              <a:t> uenig er du i følgende utsagn? </a:t>
            </a:r>
            <a:br>
              <a:rPr lang="nb-NO" sz="1800" b="1" baseline="0" dirty="0">
                <a:effectLst/>
              </a:rPr>
            </a:br>
            <a:r>
              <a:rPr lang="nb-NO" sz="1800" b="1" baseline="0" dirty="0">
                <a:effectLst/>
              </a:rPr>
              <a:t>Norges teknisk-naturvitenskapelige universitet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0.03</c:v>
                </c:pt>
                <c:pt idx="1">
                  <c:v>7.0000000000000007E-2</c:v>
                </c:pt>
                <c:pt idx="2">
                  <c:v>0.01</c:v>
                </c:pt>
                <c:pt idx="3">
                  <c:v>0.03</c:v>
                </c:pt>
                <c:pt idx="4">
                  <c:v>0.21</c:v>
                </c:pt>
                <c:pt idx="5">
                  <c:v>0.18</c:v>
                </c:pt>
                <c:pt idx="6">
                  <c:v>0.11</c:v>
                </c:pt>
                <c:pt idx="7">
                  <c:v>0.21</c:v>
                </c:pt>
                <c:pt idx="8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0.24</c:v>
                </c:pt>
                <c:pt idx="1">
                  <c:v>0.4</c:v>
                </c:pt>
                <c:pt idx="2">
                  <c:v>7.0000000000000007E-2</c:v>
                </c:pt>
                <c:pt idx="3">
                  <c:v>0.16</c:v>
                </c:pt>
                <c:pt idx="4">
                  <c:v>0.2</c:v>
                </c:pt>
                <c:pt idx="5">
                  <c:v>0.27</c:v>
                </c:pt>
                <c:pt idx="6">
                  <c:v>0.3</c:v>
                </c:pt>
                <c:pt idx="7">
                  <c:v>0.24</c:v>
                </c:pt>
                <c:pt idx="8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0.25</c:v>
                </c:pt>
                <c:pt idx="1">
                  <c:v>0.31</c:v>
                </c:pt>
                <c:pt idx="2">
                  <c:v>0.33</c:v>
                </c:pt>
                <c:pt idx="3">
                  <c:v>0.21</c:v>
                </c:pt>
                <c:pt idx="4">
                  <c:v>0.28000000000000003</c:v>
                </c:pt>
                <c:pt idx="5">
                  <c:v>0.22</c:v>
                </c:pt>
                <c:pt idx="6">
                  <c:v>0.27</c:v>
                </c:pt>
                <c:pt idx="7">
                  <c:v>0.21</c:v>
                </c:pt>
                <c:pt idx="8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0.38</c:v>
                </c:pt>
                <c:pt idx="1">
                  <c:v>0.17</c:v>
                </c:pt>
                <c:pt idx="2">
                  <c:v>0.4</c:v>
                </c:pt>
                <c:pt idx="3">
                  <c:v>0.27</c:v>
                </c:pt>
                <c:pt idx="4">
                  <c:v>0.19</c:v>
                </c:pt>
                <c:pt idx="5">
                  <c:v>0.21</c:v>
                </c:pt>
                <c:pt idx="6">
                  <c:v>0.15</c:v>
                </c:pt>
                <c:pt idx="7">
                  <c:v>0.2</c:v>
                </c:pt>
                <c:pt idx="8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0.1</c:v>
                </c:pt>
                <c:pt idx="1">
                  <c:v>0.04</c:v>
                </c:pt>
                <c:pt idx="2">
                  <c:v>0.19</c:v>
                </c:pt>
                <c:pt idx="3">
                  <c:v>0.1</c:v>
                </c:pt>
                <c:pt idx="4">
                  <c:v>0.08</c:v>
                </c:pt>
                <c:pt idx="5">
                  <c:v>0.08</c:v>
                </c:pt>
                <c:pt idx="6">
                  <c:v>0.16</c:v>
                </c:pt>
                <c:pt idx="7">
                  <c:v>0.13</c:v>
                </c:pt>
                <c:pt idx="8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Sheet1!$G$2:$G$10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0.22</c:v>
                </c:pt>
                <c:pt idx="4">
                  <c:v>0.03</c:v>
                </c:pt>
                <c:pt idx="5">
                  <c:v>0.03</c:v>
                </c:pt>
                <c:pt idx="6">
                  <c:v>0.01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enig eller</a:t>
            </a:r>
            <a:r>
              <a:rPr lang="nb-NO" sz="1800" b="1" baseline="0" dirty="0">
                <a:effectLst/>
              </a:rPr>
              <a:t> uenig er du i følgende utsagn? </a:t>
            </a:r>
            <a:br>
              <a:rPr lang="nb-NO" sz="1800" b="1" baseline="0" dirty="0">
                <a:effectLst/>
              </a:rPr>
            </a:br>
            <a:r>
              <a:rPr lang="nb-NO" sz="1800" b="1" baseline="0" dirty="0">
                <a:effectLst/>
              </a:rPr>
              <a:t>Norges miljø- og </a:t>
            </a:r>
            <a:r>
              <a:rPr lang="nb-NO" sz="1800" b="1" baseline="0" dirty="0" err="1">
                <a:effectLst/>
              </a:rPr>
              <a:t>biovitenskapelige</a:t>
            </a:r>
            <a:r>
              <a:rPr lang="nb-NO" sz="1800" b="1" baseline="0" dirty="0">
                <a:effectLst/>
              </a:rPr>
              <a:t> universitet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0.03</c:v>
                </c:pt>
                <c:pt idx="1">
                  <c:v>0.09</c:v>
                </c:pt>
                <c:pt idx="2">
                  <c:v>0.03</c:v>
                </c:pt>
                <c:pt idx="3">
                  <c:v>0.03</c:v>
                </c:pt>
                <c:pt idx="4">
                  <c:v>0.08</c:v>
                </c:pt>
                <c:pt idx="5">
                  <c:v>0.08</c:v>
                </c:pt>
                <c:pt idx="6">
                  <c:v>0.11</c:v>
                </c:pt>
                <c:pt idx="7">
                  <c:v>0.14000000000000001</c:v>
                </c:pt>
                <c:pt idx="8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0.17</c:v>
                </c:pt>
                <c:pt idx="1">
                  <c:v>0.25</c:v>
                </c:pt>
                <c:pt idx="2">
                  <c:v>0.03</c:v>
                </c:pt>
                <c:pt idx="3">
                  <c:v>0.12</c:v>
                </c:pt>
                <c:pt idx="4">
                  <c:v>0.26</c:v>
                </c:pt>
                <c:pt idx="5">
                  <c:v>0.19</c:v>
                </c:pt>
                <c:pt idx="6">
                  <c:v>0.34</c:v>
                </c:pt>
                <c:pt idx="7">
                  <c:v>0.38</c:v>
                </c:pt>
                <c:pt idx="8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0.25</c:v>
                </c:pt>
                <c:pt idx="1">
                  <c:v>0.4</c:v>
                </c:pt>
                <c:pt idx="2">
                  <c:v>0.18</c:v>
                </c:pt>
                <c:pt idx="3">
                  <c:v>0.23</c:v>
                </c:pt>
                <c:pt idx="4">
                  <c:v>0.17</c:v>
                </c:pt>
                <c:pt idx="5">
                  <c:v>0.22</c:v>
                </c:pt>
                <c:pt idx="6">
                  <c:v>0.14000000000000001</c:v>
                </c:pt>
                <c:pt idx="7">
                  <c:v>0.18</c:v>
                </c:pt>
                <c:pt idx="8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0.48</c:v>
                </c:pt>
                <c:pt idx="1">
                  <c:v>0.18</c:v>
                </c:pt>
                <c:pt idx="2">
                  <c:v>0.51</c:v>
                </c:pt>
                <c:pt idx="3">
                  <c:v>0.28999999999999998</c:v>
                </c:pt>
                <c:pt idx="4">
                  <c:v>0.26</c:v>
                </c:pt>
                <c:pt idx="5">
                  <c:v>0.27</c:v>
                </c:pt>
                <c:pt idx="6">
                  <c:v>0.25</c:v>
                </c:pt>
                <c:pt idx="7">
                  <c:v>0.2</c:v>
                </c:pt>
                <c:pt idx="8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0.08</c:v>
                </c:pt>
                <c:pt idx="1">
                  <c:v>0.08</c:v>
                </c:pt>
                <c:pt idx="2">
                  <c:v>0.25</c:v>
                </c:pt>
                <c:pt idx="3">
                  <c:v>0.25</c:v>
                </c:pt>
                <c:pt idx="4">
                  <c:v>0.22</c:v>
                </c:pt>
                <c:pt idx="5">
                  <c:v>0.2</c:v>
                </c:pt>
                <c:pt idx="6">
                  <c:v>0.12</c:v>
                </c:pt>
                <c:pt idx="7">
                  <c:v>0.09</c:v>
                </c:pt>
                <c:pt idx="8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Sheet1!$G$2:$G$10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0.08</c:v>
                </c:pt>
                <c:pt idx="4">
                  <c:v>0.02</c:v>
                </c:pt>
                <c:pt idx="5">
                  <c:v>0.05</c:v>
                </c:pt>
                <c:pt idx="6">
                  <c:v>0.05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800" b="1" dirty="0">
                <a:effectLst/>
              </a:rPr>
              <a:t>Hvor enig eller</a:t>
            </a:r>
            <a:r>
              <a:rPr lang="nb-NO" sz="1800" b="1" baseline="0" dirty="0">
                <a:effectLst/>
              </a:rPr>
              <a:t> uenig er du i følgende utsagn? </a:t>
            </a:r>
            <a:br>
              <a:rPr lang="nb-NO" sz="1800" b="1" baseline="0" dirty="0">
                <a:effectLst/>
              </a:rPr>
            </a:br>
            <a:r>
              <a:rPr lang="nb-NO" sz="1800" b="1" baseline="0" dirty="0">
                <a:effectLst/>
              </a:rPr>
              <a:t>Bergen Arkitekthøgskole</a:t>
            </a:r>
            <a:endParaRPr lang="en-NO" sz="1800" i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Svært uenig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0.12</c:v>
                </c:pt>
                <c:pt idx="1">
                  <c:v>0.47</c:v>
                </c:pt>
                <c:pt idx="2">
                  <c:v>0</c:v>
                </c:pt>
                <c:pt idx="3">
                  <c:v>0.06</c:v>
                </c:pt>
                <c:pt idx="4">
                  <c:v>0.06</c:v>
                </c:pt>
                <c:pt idx="5">
                  <c:v>0.12</c:v>
                </c:pt>
                <c:pt idx="6">
                  <c:v>0.12</c:v>
                </c:pt>
                <c:pt idx="7">
                  <c:v>0.12</c:v>
                </c:pt>
                <c:pt idx="8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0.06</c:v>
                </c:pt>
                <c:pt idx="1">
                  <c:v>0.18</c:v>
                </c:pt>
                <c:pt idx="2">
                  <c:v>0.12</c:v>
                </c:pt>
                <c:pt idx="3">
                  <c:v>0.24</c:v>
                </c:pt>
                <c:pt idx="4">
                  <c:v>0.24</c:v>
                </c:pt>
                <c:pt idx="5">
                  <c:v>0.24</c:v>
                </c:pt>
                <c:pt idx="6">
                  <c:v>0.06</c:v>
                </c:pt>
                <c:pt idx="7">
                  <c:v>0.24</c:v>
                </c:pt>
                <c:pt idx="8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0B-EF41-8462-6F801B3D0E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0.28999999999999998</c:v>
                </c:pt>
                <c:pt idx="1">
                  <c:v>0.12</c:v>
                </c:pt>
                <c:pt idx="2">
                  <c:v>0.28999999999999998</c:v>
                </c:pt>
                <c:pt idx="3">
                  <c:v>0.28999999999999998</c:v>
                </c:pt>
                <c:pt idx="4">
                  <c:v>0.06</c:v>
                </c:pt>
                <c:pt idx="5">
                  <c:v>0.28999999999999998</c:v>
                </c:pt>
                <c:pt idx="6">
                  <c:v>0.24</c:v>
                </c:pt>
                <c:pt idx="7">
                  <c:v>0.18</c:v>
                </c:pt>
                <c:pt idx="8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0B-EF41-8462-6F801B3D0E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0.35</c:v>
                </c:pt>
                <c:pt idx="1">
                  <c:v>0.06</c:v>
                </c:pt>
                <c:pt idx="2">
                  <c:v>0.24</c:v>
                </c:pt>
                <c:pt idx="3">
                  <c:v>0.12</c:v>
                </c:pt>
                <c:pt idx="4">
                  <c:v>0.41</c:v>
                </c:pt>
                <c:pt idx="5">
                  <c:v>0.12</c:v>
                </c:pt>
                <c:pt idx="6">
                  <c:v>0.24</c:v>
                </c:pt>
                <c:pt idx="7">
                  <c:v>0.24</c:v>
                </c:pt>
                <c:pt idx="8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0B-EF41-8462-6F801B3D0ED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Svært enig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Sheet1!$F$2:$F$10</c:f>
              <c:numCache>
                <c:formatCode>0%</c:formatCode>
                <c:ptCount val="9"/>
                <c:pt idx="0">
                  <c:v>0.18</c:v>
                </c:pt>
                <c:pt idx="1">
                  <c:v>0.18</c:v>
                </c:pt>
                <c:pt idx="2">
                  <c:v>0.35</c:v>
                </c:pt>
                <c:pt idx="3">
                  <c:v>0.28999999999999998</c:v>
                </c:pt>
                <c:pt idx="4">
                  <c:v>0.24</c:v>
                </c:pt>
                <c:pt idx="5">
                  <c:v>0.24</c:v>
                </c:pt>
                <c:pt idx="6">
                  <c:v>0.35</c:v>
                </c:pt>
                <c:pt idx="7">
                  <c:v>0.24</c:v>
                </c:pt>
                <c:pt idx="8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0B-EF41-8462-6F801B3D0ED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D6D6D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Studiets arbeidsmengde er overkommelig</c:v>
                </c:pt>
                <c:pt idx="1">
                  <c:v>Vurderingskravene for innleveringer er tydelige</c:v>
                </c:pt>
                <c:pt idx="2">
                  <c:v>Jeg mottar konstruktiv og faglig kritikk fra veiledere og forelesere på arbeidet mitt</c:v>
                </c:pt>
                <c:pt idx="3">
                  <c:v>Jeg opplever at jeg blir hørt når jeg tar opp problemer med forelesere eller andre ansatte ved skolen</c:v>
                </c:pt>
                <c:pt idx="4">
                  <c:v>Jeg vet hvem jeg skal kontakte om ulike problemstillinger</c:v>
                </c:pt>
                <c:pt idx="5">
                  <c:v>Jeg vet hvilke hjelpeapparater som er tilgjengelige</c:v>
                </c:pt>
                <c:pt idx="6">
                  <c:v>Studiene går utover min velferd</c:v>
                </c:pt>
                <c:pt idx="7">
                  <c:v>Studiene mine påvirker min psykiske helse negativt</c:v>
                </c:pt>
                <c:pt idx="8">
                  <c:v>Studiene har en negativ effekt på søvnen min</c:v>
                </c:pt>
              </c:strCache>
            </c:strRef>
          </c:cat>
          <c:val>
            <c:numRef>
              <c:f>Sheet1!$G$2:$G$10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F0B-EF41-8462-6F801B3D0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23020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</a:t>
            </a:r>
            <a:br>
              <a:rPr lang="nb-NO" sz="1600" dirty="0"/>
            </a:br>
            <a:r>
              <a:rPr lang="nb-NO" sz="1600" dirty="0"/>
              <a:t>Studiets arbeidsmengde er overkommelig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3.3</c:v>
                </c:pt>
                <c:pt idx="2">
                  <c:v>3.4</c:v>
                </c:pt>
                <c:pt idx="3">
                  <c:v>3.2</c:v>
                </c:pt>
                <c:pt idx="4">
                  <c:v>3.4</c:v>
                </c:pt>
                <c:pt idx="5">
                  <c:v>3.3</c:v>
                </c:pt>
                <c:pt idx="6">
                  <c:v>3.7</c:v>
                </c:pt>
                <c:pt idx="7">
                  <c:v>3.7</c:v>
                </c:pt>
                <c:pt idx="9">
                  <c:v>3.7</c:v>
                </c:pt>
                <c:pt idx="10">
                  <c:v>3.1</c:v>
                </c:pt>
                <c:pt idx="11">
                  <c:v>3.3</c:v>
                </c:pt>
                <c:pt idx="12">
                  <c:v>3.2</c:v>
                </c:pt>
                <c:pt idx="13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600" dirty="0"/>
              <a:t>Hvor enig eller uenig er du i følgende utsagn? Vurderingskravene for innleveringer er tydelige</a:t>
            </a:r>
            <a:endParaRPr lang="en-N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Totalt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63-6240-98E3-F7BFFE309B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Total</c:v>
                </c:pt>
                <c:pt idx="2">
                  <c:v>Bergen Arkitekthøgskole</c:v>
                </c:pt>
                <c:pt idx="3">
                  <c:v>Arkitektur- og designhøgskolen i Oslo</c:v>
                </c:pt>
                <c:pt idx="4">
                  <c:v>Norges miljø- og biovitenskapelige universitet</c:v>
                </c:pt>
                <c:pt idx="5">
                  <c:v>Norges teknisk-naturvitenskapelige universitet</c:v>
                </c:pt>
                <c:pt idx="6">
                  <c:v>Kunstakademiets Arkitektskole</c:v>
                </c:pt>
                <c:pt idx="7">
                  <c:v>Arkitektskolen Aarhus</c:v>
                </c:pt>
                <c:pt idx="9">
                  <c:v>1. året</c:v>
                </c:pt>
                <c:pt idx="10">
                  <c:v>2. året</c:v>
                </c:pt>
                <c:pt idx="11">
                  <c:v>3. året</c:v>
                </c:pt>
                <c:pt idx="12">
                  <c:v>4. året</c:v>
                </c:pt>
                <c:pt idx="13">
                  <c:v>5. året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2.9</c:v>
                </c:pt>
                <c:pt idx="2">
                  <c:v>2.2999999999999998</c:v>
                </c:pt>
                <c:pt idx="3">
                  <c:v>3.2</c:v>
                </c:pt>
                <c:pt idx="4">
                  <c:v>2.9</c:v>
                </c:pt>
                <c:pt idx="5">
                  <c:v>2.7</c:v>
                </c:pt>
                <c:pt idx="6">
                  <c:v>3.5</c:v>
                </c:pt>
                <c:pt idx="7">
                  <c:v>1.8</c:v>
                </c:pt>
                <c:pt idx="9">
                  <c:v>3.2</c:v>
                </c:pt>
                <c:pt idx="10">
                  <c:v>2.9</c:v>
                </c:pt>
                <c:pt idx="11">
                  <c:v>3</c:v>
                </c:pt>
                <c:pt idx="12">
                  <c:v>2.7</c:v>
                </c:pt>
                <c:pt idx="13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B-5747-8032-9184CF5D55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8"/>
        <c:axId val="1230208128"/>
        <c:axId val="1235883856"/>
      </c:barChart>
      <c:catAx>
        <c:axId val="123020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5883856"/>
        <c:crosses val="autoZero"/>
        <c:auto val="1"/>
        <c:lblAlgn val="ctr"/>
        <c:lblOffset val="100"/>
        <c:noMultiLvlLbl val="0"/>
      </c:catAx>
      <c:valAx>
        <c:axId val="1235883856"/>
        <c:scaling>
          <c:orientation val="minMax"/>
          <c:max val="5"/>
          <c:min val="1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30208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97395-0CF3-4C49-990F-C97D8E75B3AA}" type="datetimeFigureOut">
              <a:rPr lang="nb-NO" smtClean="0"/>
              <a:t>14.05.2021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ECD31-CABC-834B-B449-9E80445356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C9A0EA09-E696-4F5E-ACE5-EF75ABAE10FE}" type="datetimeFigureOut">
              <a:rPr lang="nb-NO" smtClean="0"/>
              <a:pPr/>
              <a:t>14.05.2021</a:t>
            </a:fld>
            <a:endParaRPr lang="en-GB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C9253650-B55C-4B67-ADAF-9081D2B09C8C}" type="slidenum">
              <a:rPr lang="nb-NO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8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53650-B55C-4B67-ADAF-9081D2B09C8C}" type="slidenum">
              <a:rPr lang="nb-NO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69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3650-B55C-4B67-ADAF-9081D2B09C8C}" type="slidenum">
              <a:rPr lang="nb-NO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354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3650-B55C-4B67-ADAF-9081D2B09C8C}" type="slidenum">
              <a:rPr lang="nb-NO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45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3650-B55C-4B67-ADAF-9081D2B09C8C}" type="slidenum">
              <a:rPr lang="nb-NO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94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53650-B55C-4B67-ADAF-9081D2B09C8C}" type="slidenum">
              <a:rPr lang="nb-NO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51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visia-3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3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077074"/>
            <a:ext cx="12192000" cy="23042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ctangle 6"/>
          <p:cNvSpPr/>
          <p:nvPr/>
        </p:nvSpPr>
        <p:spPr>
          <a:xfrm>
            <a:off x="0" y="4149081"/>
            <a:ext cx="12192000" cy="21602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3100"/>
            <a:ext cx="10363200" cy="1008111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" y="5301208"/>
            <a:ext cx="8534401" cy="69986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Picture 9" descr="Advicia_logo_2010_rgb.eps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659" y="5722179"/>
            <a:ext cx="3377343" cy="5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994578"/>
            <a:ext cx="5386917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1484784"/>
            <a:ext cx="5386917" cy="45910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994578"/>
            <a:ext cx="5389033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84784"/>
            <a:ext cx="5389033" cy="45910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739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andscap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994578"/>
            <a:ext cx="10991012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389" y="1484784"/>
            <a:ext cx="10991012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609601" y="3537015"/>
            <a:ext cx="10991012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91389" y="4027220"/>
            <a:ext cx="10991012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685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994578"/>
            <a:ext cx="5358385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388" y="1484784"/>
            <a:ext cx="5376597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6224015" y="1484784"/>
            <a:ext cx="5376597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591388" y="4027220"/>
            <a:ext cx="5376597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6224015" y="4027220"/>
            <a:ext cx="5376597" cy="194421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8"/>
          </p:nvPr>
        </p:nvSpPr>
        <p:spPr>
          <a:xfrm>
            <a:off x="6242226" y="994578"/>
            <a:ext cx="5358385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9"/>
          </p:nvPr>
        </p:nvSpPr>
        <p:spPr>
          <a:xfrm>
            <a:off x="591390" y="3537015"/>
            <a:ext cx="5358385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20"/>
          </p:nvPr>
        </p:nvSpPr>
        <p:spPr>
          <a:xfrm>
            <a:off x="6224016" y="3537015"/>
            <a:ext cx="5358385" cy="490207"/>
          </a:xfrm>
          <a:ln>
            <a:solidFill>
              <a:schemeClr val="bg1">
                <a:lumMod val="65000"/>
              </a:schemeClr>
            </a:solidFill>
          </a:ln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898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e x Tw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267" y="986267"/>
            <a:ext cx="5379719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6224015" y="986267"/>
            <a:ext cx="5376597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8" name="Content Placeholder 3"/>
          <p:cNvSpPr>
            <a:spLocks noGrp="1"/>
          </p:cNvSpPr>
          <p:nvPr>
            <p:ph sz="half" idx="16"/>
          </p:nvPr>
        </p:nvSpPr>
        <p:spPr>
          <a:xfrm>
            <a:off x="588267" y="2681225"/>
            <a:ext cx="5379719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9" name="Content Placeholder 3"/>
          <p:cNvSpPr>
            <a:spLocks noGrp="1"/>
          </p:cNvSpPr>
          <p:nvPr>
            <p:ph sz="half" idx="17"/>
          </p:nvPr>
        </p:nvSpPr>
        <p:spPr>
          <a:xfrm>
            <a:off x="6224015" y="2681225"/>
            <a:ext cx="5376597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0" name="Content Placeholder 3"/>
          <p:cNvSpPr>
            <a:spLocks noGrp="1"/>
          </p:cNvSpPr>
          <p:nvPr>
            <p:ph sz="half" idx="18"/>
          </p:nvPr>
        </p:nvSpPr>
        <p:spPr>
          <a:xfrm>
            <a:off x="591390" y="4376182"/>
            <a:ext cx="5379719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9"/>
          </p:nvPr>
        </p:nvSpPr>
        <p:spPr>
          <a:xfrm>
            <a:off x="6227136" y="4376182"/>
            <a:ext cx="5376597" cy="16451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465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x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267" y="986267"/>
            <a:ext cx="3587520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4303802" y="986267"/>
            <a:ext cx="3584399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1"/>
          </p:nvPr>
        </p:nvSpPr>
        <p:spPr>
          <a:xfrm>
            <a:off x="8016214" y="986267"/>
            <a:ext cx="3584399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2"/>
          </p:nvPr>
        </p:nvSpPr>
        <p:spPr>
          <a:xfrm>
            <a:off x="588267" y="3578555"/>
            <a:ext cx="3587520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4303802" y="3578555"/>
            <a:ext cx="3584399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016214" y="3578555"/>
            <a:ext cx="3584399" cy="254243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915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x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267" y="986267"/>
            <a:ext cx="3587520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4303802" y="986267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1"/>
          </p:nvPr>
        </p:nvSpPr>
        <p:spPr>
          <a:xfrm>
            <a:off x="8016214" y="986267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2"/>
          </p:nvPr>
        </p:nvSpPr>
        <p:spPr>
          <a:xfrm>
            <a:off x="591388" y="2681225"/>
            <a:ext cx="3587520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3"/>
          </p:nvPr>
        </p:nvSpPr>
        <p:spPr>
          <a:xfrm>
            <a:off x="4306923" y="2681225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14"/>
          </p:nvPr>
        </p:nvSpPr>
        <p:spPr>
          <a:xfrm>
            <a:off x="8019335" y="2681225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5"/>
          </p:nvPr>
        </p:nvSpPr>
        <p:spPr>
          <a:xfrm>
            <a:off x="591388" y="4376182"/>
            <a:ext cx="3587520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16"/>
          </p:nvPr>
        </p:nvSpPr>
        <p:spPr>
          <a:xfrm>
            <a:off x="4306923" y="4376182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5" name="Content Placeholder 3"/>
          <p:cNvSpPr>
            <a:spLocks noGrp="1"/>
          </p:cNvSpPr>
          <p:nvPr>
            <p:ph sz="half" idx="17"/>
          </p:nvPr>
        </p:nvSpPr>
        <p:spPr>
          <a:xfrm>
            <a:off x="8019335" y="4376182"/>
            <a:ext cx="3584399" cy="159525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393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dvisia-28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82208"/>
            <a:ext cx="12192000" cy="38757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24450"/>
            <a:ext cx="12192000" cy="23042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ctangle 6"/>
          <p:cNvSpPr/>
          <p:nvPr/>
        </p:nvSpPr>
        <p:spPr>
          <a:xfrm>
            <a:off x="0" y="1296456"/>
            <a:ext cx="12192000" cy="21602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1296456"/>
            <a:ext cx="10972801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" y="2448583"/>
            <a:ext cx="8534401" cy="69986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6349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dvisia-3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980336"/>
            <a:ext cx="12192000" cy="38776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24450"/>
            <a:ext cx="12192000" cy="23042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Rectangle 6"/>
          <p:cNvSpPr/>
          <p:nvPr/>
        </p:nvSpPr>
        <p:spPr>
          <a:xfrm>
            <a:off x="0" y="1296456"/>
            <a:ext cx="12192000" cy="21602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1296456"/>
            <a:ext cx="10972801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" y="2448583"/>
            <a:ext cx="8534401" cy="69986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767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dvisia-36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52737"/>
            <a:ext cx="12192000" cy="47525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0" name="Rectangle 9"/>
          <p:cNvSpPr/>
          <p:nvPr/>
        </p:nvSpPr>
        <p:spPr>
          <a:xfrm>
            <a:off x="0" y="1124745"/>
            <a:ext cx="12192000" cy="46085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4847861" y="1916833"/>
            <a:ext cx="7344139" cy="365579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219204" y="1124745"/>
            <a:ext cx="10972801" cy="792088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96030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BDC3BFA-1BE0-4410-8190-18EE3A0BC6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314" y="1202880"/>
            <a:ext cx="6242303" cy="445224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58BB-CDA2-4183-A1A0-466FB93E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CC65FCA2-DBA4-2943-B022-D1E80B18F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1399"/>
            <a:ext cx="1528116" cy="3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986268"/>
            <a:ext cx="10972801" cy="5024481"/>
          </a:xfrm>
        </p:spPr>
        <p:txBody>
          <a:bodyPr>
            <a:normAutofit/>
          </a:bodyPr>
          <a:lstStyle>
            <a:lvl1pPr>
              <a:buFont typeface="Helvetica" pitchFamily="34" charset="0"/>
              <a:buChar char="►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7EAF-00F8-4217-8B4C-87EB60AAB78F}" type="datetimeFigureOut">
              <a:rPr lang="nb-NO" smtClean="0"/>
              <a:t>14.05.2021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2F883E7-6C19-48C5-A29A-2C1C157A60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1399"/>
            <a:ext cx="1528116" cy="3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66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e,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86601" y="4315942"/>
            <a:ext cx="5108960" cy="1631781"/>
          </a:xfrm>
        </p:spPr>
        <p:txBody>
          <a:bodyPr anchor="t" anchorCtr="0"/>
          <a:lstStyle>
            <a:lvl1pPr>
              <a:buClr>
                <a:srgbClr val="5B7F92"/>
              </a:buClr>
              <a:defRPr/>
            </a:lvl1pPr>
            <a:lvl2pPr>
              <a:buClr>
                <a:srgbClr val="5B7F92"/>
              </a:buClr>
              <a:defRPr/>
            </a:lvl2pPr>
            <a:lvl3pPr>
              <a:buClr>
                <a:srgbClr val="5B7F92"/>
              </a:buClr>
              <a:defRPr/>
            </a:lvl3pPr>
            <a:lvl4pPr>
              <a:buClr>
                <a:srgbClr val="5B7F92"/>
              </a:buClr>
              <a:defRPr/>
            </a:lvl4pPr>
            <a:lvl5pPr>
              <a:buClr>
                <a:srgbClr val="5B7F92"/>
              </a:buClr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1892208" y="6244203"/>
            <a:ext cx="6761789" cy="294132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086601" y="922311"/>
            <a:ext cx="5108960" cy="22142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993408" y="922310"/>
            <a:ext cx="4667445" cy="502541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381104" rIns="0" bIns="0" anchor="t" anchorCtr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086601" y="3878435"/>
            <a:ext cx="5108960" cy="342972"/>
          </a:xfrm>
        </p:spPr>
        <p:txBody>
          <a:bodyPr anchor="t" anchorCtr="0"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0052"/>
            <a:ext cx="1528116" cy="3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3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 med teks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917196 w 13919200"/>
              <a:gd name="connsiteY0" fmla="*/ 0 h 10440988"/>
              <a:gd name="connsiteX1" fmla="*/ 13919200 w 13919200"/>
              <a:gd name="connsiteY1" fmla="*/ 0 h 10440988"/>
              <a:gd name="connsiteX2" fmla="*/ 13919200 w 13919200"/>
              <a:gd name="connsiteY2" fmla="*/ 10440988 h 10440988"/>
              <a:gd name="connsiteX3" fmla="*/ 0 w 13919200"/>
              <a:gd name="connsiteY3" fmla="*/ 10440988 h 10440988"/>
              <a:gd name="connsiteX4" fmla="*/ 0 w 13919200"/>
              <a:gd name="connsiteY4" fmla="*/ 259081 h 10440988"/>
              <a:gd name="connsiteX5" fmla="*/ 13917196 w 13919200"/>
              <a:gd name="connsiteY5" fmla="*/ 259081 h 1044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19200" h="10440988">
                <a:moveTo>
                  <a:pt x="13917196" y="0"/>
                </a:moveTo>
                <a:lnTo>
                  <a:pt x="13919200" y="0"/>
                </a:lnTo>
                <a:lnTo>
                  <a:pt x="13919200" y="10440988"/>
                </a:lnTo>
                <a:lnTo>
                  <a:pt x="0" y="10440988"/>
                </a:lnTo>
                <a:lnTo>
                  <a:pt x="0" y="259081"/>
                </a:lnTo>
                <a:lnTo>
                  <a:pt x="13917196" y="259081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3600000" rIns="0" bIns="0" anchor="t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91144A62-5047-4A6B-B194-A6ECB9F184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1399"/>
            <a:ext cx="1528116" cy="3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6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7878662" y="1562100"/>
            <a:ext cx="2073428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0117190" y="1562100"/>
            <a:ext cx="2073428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637666" y="1562100"/>
            <a:ext cx="2073428" cy="391407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4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6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5B812-5903-417F-A59A-C5B74D31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54A57421-321C-49E8-B796-C3B908E2751E}" type="datetimeFigureOut">
              <a:rPr lang="id-ID" smtClean="0"/>
              <a:pPr/>
              <a:t>14/05/2021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58BB-CDA2-4183-A1A0-466FB93E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3E04-9643-4AF1-81F4-F590248B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05B86E98-8005-4656-891D-9AE12243307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FBE014-F88C-45A7-AF21-E725285D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480"/>
            <a:ext cx="10515600" cy="607734"/>
          </a:xfrm>
        </p:spPr>
        <p:txBody>
          <a:bodyPr anchor="b">
            <a:no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6157127-5DBA-4277-A8EF-3182627E73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66153"/>
            <a:ext cx="10515600" cy="358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id-ID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38763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52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0BDC3BFA-1BE0-4410-8190-18EE3A0BC6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7312" y="1202880"/>
            <a:ext cx="6242303" cy="445224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58BB-CDA2-4183-A1A0-466FB93E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49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6C57-4A17-4C05-9EFC-A2DB606B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480"/>
            <a:ext cx="10515600" cy="607734"/>
          </a:xfrm>
        </p:spPr>
        <p:txBody>
          <a:bodyPr anchor="b">
            <a:no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DC22E-097E-42EE-9EE9-81F354230B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66153"/>
            <a:ext cx="10515600" cy="3587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id-ID" dirty="0"/>
              <a:t>Insert subtitle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5B812-5903-417F-A59A-C5B74D310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54A57421-321C-49E8-B796-C3B908E2751E}" type="datetimeFigureOut">
              <a:rPr lang="id-ID" smtClean="0"/>
              <a:pPr/>
              <a:t>14/05/2021</a:t>
            </a:fld>
            <a:endParaRPr lang="id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58BB-CDA2-4183-A1A0-466FB93E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3E04-9643-4AF1-81F4-F590248B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05B86E98-8005-4656-891D-9AE122433074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85255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37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98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82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892208" y="6244203"/>
            <a:ext cx="6761789" cy="294132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7F9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6" name="Bild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0052"/>
            <a:ext cx="1528116" cy="3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4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6268"/>
            <a:ext cx="5384800" cy="5024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6268"/>
            <a:ext cx="5384800" cy="50244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76D2F15F-6DE4-4011-8A8C-68B1735EF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0052"/>
            <a:ext cx="1528116" cy="39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7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986268"/>
            <a:ext cx="10991012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91389" y="3528704"/>
            <a:ext cx="10991012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6">
            <a:extLst>
              <a:ext uri="{FF2B5EF4-FFF2-40B4-BE49-F238E27FC236}">
                <a16:creationId xmlns:a16="http://schemas.microsoft.com/office/drawing/2014/main" id="{5BBBDAD9-13FE-EE43-AE00-830496494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164" y="6341399"/>
            <a:ext cx="1528116" cy="3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016213" y="986268"/>
            <a:ext cx="3566187" cy="502448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271798" y="986268"/>
            <a:ext cx="3648405" cy="502448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623392" y="986268"/>
            <a:ext cx="3566187" cy="502448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210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986267"/>
            <a:ext cx="10991012" cy="1645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09601" y="2681225"/>
            <a:ext cx="10991012" cy="1645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591389" y="4376182"/>
            <a:ext cx="10991012" cy="1645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155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M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986267"/>
            <a:ext cx="10991012" cy="19940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91388" y="3080038"/>
            <a:ext cx="5376597" cy="2891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24015" y="3080038"/>
            <a:ext cx="5376597" cy="28913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8918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91388" y="986268"/>
            <a:ext cx="5376597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224015" y="986268"/>
            <a:ext cx="5376597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591388" y="3528704"/>
            <a:ext cx="5376597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224015" y="3528704"/>
            <a:ext cx="5376597" cy="24427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62699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72801" cy="611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986268"/>
            <a:ext cx="10972801" cy="5024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09.03.16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32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32" r:id="rId19"/>
    <p:sldLayoutId id="2147483837" r:id="rId20"/>
    <p:sldLayoutId id="2147483774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38" r:id="rId3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Helvetica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for-ansatte/arbeidsstotte/sta/undersokelser/shot/rapportene/shot-2018-studentenes-helse-og-trivselsundersokels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tel 34"/>
          <p:cNvSpPr>
            <a:spLocks noGrp="1"/>
          </p:cNvSpPr>
          <p:nvPr>
            <p:ph type="title"/>
          </p:nvPr>
        </p:nvSpPr>
        <p:spPr>
          <a:xfrm>
            <a:off x="609602" y="3771900"/>
            <a:ext cx="11415718" cy="16152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b="1" dirty="0"/>
              <a:t>Studiemiljøundersøkelsen</a:t>
            </a:r>
            <a:br>
              <a:rPr lang="nb-NO" b="1" dirty="0"/>
            </a:br>
            <a:r>
              <a:rPr lang="nb-NO" b="1" dirty="0"/>
              <a:t>April</a:t>
            </a:r>
            <a:r>
              <a:rPr lang="nb-NO" dirty="0"/>
              <a:t>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F17D1-75CF-2646-8F4A-D9013DFF21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8645" y="0"/>
            <a:ext cx="3293706" cy="7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1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NMBU: Nesten halvparten opplever at studiene har en negativ effekt på søvn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888739"/>
              </p:ext>
            </p:extLst>
          </p:nvPr>
        </p:nvGraphicFramePr>
        <p:xfrm>
          <a:off x="609600" y="746450"/>
          <a:ext cx="10092612" cy="526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65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3,1</a:t>
            </a:r>
          </a:p>
        </p:txBody>
      </p:sp>
    </p:spTree>
    <p:extLst>
      <p:ext uri="{BB962C8B-B14F-4D97-AF65-F5344CB8AC3E}">
        <p14:creationId xmlns:p14="http://schemas.microsoft.com/office/powerpoint/2010/main" val="75173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BAS: 2 av 3 opplever ikke at vurderingskravene for innlevering er tydelige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748270"/>
              </p:ext>
            </p:extLst>
          </p:nvPr>
        </p:nvGraphicFramePr>
        <p:xfrm>
          <a:off x="609600" y="746450"/>
          <a:ext cx="10092612" cy="526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3,8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3,5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3,1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3,6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</p:txBody>
      </p:sp>
    </p:spTree>
    <p:extLst>
      <p:ext uri="{BB962C8B-B14F-4D97-AF65-F5344CB8AC3E}">
        <p14:creationId xmlns:p14="http://schemas.microsoft.com/office/powerpoint/2010/main" val="83959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 err="1"/>
              <a:t>Førsteårsstudenter</a:t>
            </a:r>
            <a:r>
              <a:rPr lang="nb-NO" sz="2400" dirty="0"/>
              <a:t> opplever i noe større grad at arbeidsmengden på </a:t>
            </a:r>
            <a:br>
              <a:rPr lang="nb-NO" sz="2400" dirty="0"/>
            </a:br>
            <a:r>
              <a:rPr lang="nb-NO" sz="2400" dirty="0"/>
              <a:t>studiet er overkommelig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700137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88225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Vanskelig for studentene ved BAS å forstå hva vurderingskravene for innlevering er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964906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212195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 err="1"/>
              <a:t>Førsteårsstudentene</a:t>
            </a:r>
            <a:r>
              <a:rPr lang="nb-NO" sz="2400" dirty="0"/>
              <a:t> opplever i stor grad at de mottar konstruktiv og faglig kritikk fra veiledere og fra forelesere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743900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79722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Jo lengre man kommer ut i studiet, jo sjeldnere opplever man at man blir hørt når man tar opp problemer med forelesere eller andre ansatte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466367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1905913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Noe usikkerhet hvem man skal ta kontakt med, spesielt ved AHO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516908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141976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Noe større kjennskap til hvilke hjelpeapparater som er tilgjengelig ved NMBU og Bergen Arkitekthøgskole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321529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64305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Noe utfordrende ved Arkitektskolen i Aarhus* og ved Bergen Arkitekthøgskole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163570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4FE88-76CD-2347-BFED-3F14EDC12EBC}"/>
              </a:ext>
            </a:extLst>
          </p:cNvPr>
          <p:cNvSpPr txBox="1"/>
          <p:nvPr/>
        </p:nvSpPr>
        <p:spPr>
          <a:xfrm>
            <a:off x="930627" y="6519446"/>
            <a:ext cx="16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* Lav base</a:t>
            </a:r>
          </a:p>
        </p:txBody>
      </p:sp>
    </p:spTree>
    <p:extLst>
      <p:ext uri="{BB962C8B-B14F-4D97-AF65-F5344CB8AC3E}">
        <p14:creationId xmlns:p14="http://schemas.microsoft.com/office/powerpoint/2010/main" val="387396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Noe utfordrende ved Kunstakademiets Arkitektskole* hva gjelder om studiene påvirker studentenes psykiske helse negativt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0659328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6FACF-F87F-B942-B243-D7F1843D884F}"/>
              </a:ext>
            </a:extLst>
          </p:cNvPr>
          <p:cNvSpPr txBox="1"/>
          <p:nvPr/>
        </p:nvSpPr>
        <p:spPr>
          <a:xfrm>
            <a:off x="930627" y="6519446"/>
            <a:ext cx="168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* Lav base</a:t>
            </a:r>
          </a:p>
        </p:txBody>
      </p:sp>
    </p:spTree>
    <p:extLst>
      <p:ext uri="{BB962C8B-B14F-4D97-AF65-F5344CB8AC3E}">
        <p14:creationId xmlns:p14="http://schemas.microsoft.com/office/powerpoint/2010/main" val="283390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431A89-F16B-EA43-BA2F-42E0C1A8DD7A}"/>
              </a:ext>
            </a:extLst>
          </p:cNvPr>
          <p:cNvSpPr txBox="1"/>
          <p:nvPr/>
        </p:nvSpPr>
        <p:spPr>
          <a:xfrm>
            <a:off x="335282" y="3731072"/>
            <a:ext cx="10972801" cy="611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b-NO" sz="4000" kern="1200" dirty="0">
              <a:solidFill>
                <a:srgbClr val="5B7F9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b="1" kern="1200" dirty="0">
                <a:solidFill>
                  <a:srgbClr val="5B7F92"/>
                </a:solidFill>
                <a:latin typeface="+mj-lt"/>
                <a:ea typeface="+mj-ea"/>
                <a:cs typeface="+mj-cs"/>
              </a:rPr>
              <a:t>Innhold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kern="1200" dirty="0">
                <a:solidFill>
                  <a:srgbClr val="5B7F92"/>
                </a:solidFill>
                <a:latin typeface="+mj-lt"/>
                <a:ea typeface="+mj-ea"/>
                <a:cs typeface="+mj-cs"/>
              </a:rPr>
              <a:t>Formål og bakgrunn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kern="1200" dirty="0">
                <a:solidFill>
                  <a:srgbClr val="5B7F92"/>
                </a:solidFill>
                <a:latin typeface="+mj-lt"/>
                <a:ea typeface="+mj-ea"/>
                <a:cs typeface="+mj-cs"/>
              </a:rPr>
              <a:t>Hovedresultater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4000" kern="1200" dirty="0">
                <a:solidFill>
                  <a:srgbClr val="5B7F92"/>
                </a:solidFill>
                <a:latin typeface="+mj-lt"/>
                <a:ea typeface="+mj-ea"/>
                <a:cs typeface="+mj-cs"/>
              </a:rPr>
              <a:t>Konklusjoner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b-NO" sz="4000" kern="1200" dirty="0">
              <a:solidFill>
                <a:srgbClr val="5B7F9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77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 err="1"/>
              <a:t>Førsteårsstudenter</a:t>
            </a:r>
            <a:r>
              <a:rPr lang="nb-NO" sz="2400" dirty="0"/>
              <a:t> opplever i mindre grad at studiene har en </a:t>
            </a:r>
            <a:br>
              <a:rPr lang="nb-NO" sz="2400" dirty="0"/>
            </a:br>
            <a:r>
              <a:rPr lang="nb-NO" sz="2400" dirty="0"/>
              <a:t>negativt effekt på søvn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199249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729248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6C347-03A4-7F4D-9E19-E02DE90EB9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66"/>
            <a:ext cx="12192000" cy="759072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639734"/>
            <a:ext cx="12192000" cy="9911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nb-NO" dirty="0"/>
              <a:t>Kontakt vedørende problemstillinger</a:t>
            </a:r>
          </a:p>
        </p:txBody>
      </p:sp>
    </p:spTree>
    <p:extLst>
      <p:ext uri="{BB962C8B-B14F-4D97-AF65-F5344CB8AC3E}">
        <p14:creationId xmlns:p14="http://schemas.microsoft.com/office/powerpoint/2010/main" val="3357160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 fontScale="90000"/>
          </a:bodyPr>
          <a:lstStyle/>
          <a:p>
            <a:r>
              <a:rPr lang="nb-NO" dirty="0"/>
              <a:t>4 av 10 har kontaktet noen ved skolen om en problemstilling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898397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655547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 fontScale="90000"/>
          </a:bodyPr>
          <a:lstStyle/>
          <a:p>
            <a:r>
              <a:rPr lang="nb-NO" dirty="0"/>
              <a:t>Jo lengre man er kommet i studie, jo oftere har man kontaktet skolen om en problemstilling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707864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1862664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 fontScale="90000"/>
          </a:bodyPr>
          <a:lstStyle/>
          <a:p>
            <a:r>
              <a:rPr lang="nb-NO" dirty="0"/>
              <a:t>Halvparten ved BAS har tatt kontakt med ansatte ved skolen om en problemstilling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1289080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1109902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30% ved AHO opplever i mindre grad at de ble hørt eller fulgt opp etter å ha tatt kontakt med forelesere eller ansatte ved skolen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146540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151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endParaRPr lang="nb-NO" sz="1400" dirty="0"/>
          </a:p>
          <a:p>
            <a:pPr algn="ctr"/>
            <a:endParaRPr lang="nb-NO" sz="1400" dirty="0"/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3,6</a:t>
            </a:r>
          </a:p>
          <a:p>
            <a:pPr algn="ctr"/>
            <a:r>
              <a:rPr lang="nb-NO" sz="1400" dirty="0"/>
              <a:t>3,1</a:t>
            </a:r>
          </a:p>
          <a:p>
            <a:pPr algn="ctr"/>
            <a:r>
              <a:rPr lang="nb-NO" sz="1400" dirty="0"/>
              <a:t>3,7</a:t>
            </a:r>
          </a:p>
          <a:p>
            <a:pPr algn="ctr"/>
            <a:r>
              <a:rPr lang="nb-NO" sz="1400" dirty="0"/>
              <a:t>4,1</a:t>
            </a:r>
          </a:p>
          <a:p>
            <a:pPr algn="ctr"/>
            <a:endParaRPr lang="nb-NO" sz="1400" dirty="0"/>
          </a:p>
          <a:p>
            <a:pPr algn="ctr"/>
            <a:endParaRPr lang="nb-NO" sz="1400" dirty="0"/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3,1</a:t>
            </a:r>
          </a:p>
          <a:p>
            <a:pPr algn="ctr"/>
            <a:r>
              <a:rPr lang="nb-NO" sz="1400" dirty="0"/>
              <a:t>3,6</a:t>
            </a:r>
          </a:p>
          <a:p>
            <a:pPr algn="ctr"/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46898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4B047-F786-0948-B8FA-7D8839569D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46136" y="1649161"/>
            <a:ext cx="12191999" cy="9911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nb-NO" dirty="0"/>
              <a:t>Covid-19 og effekter</a:t>
            </a:r>
          </a:p>
        </p:txBody>
      </p:sp>
    </p:spTree>
    <p:extLst>
      <p:ext uri="{BB962C8B-B14F-4D97-AF65-F5344CB8AC3E}">
        <p14:creationId xmlns:p14="http://schemas.microsoft.com/office/powerpoint/2010/main" val="1552911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Covid-19 har ført til at 38% av studentene sliter mer med mental helse. Situasjonen går også ut over motivasjonen og skaper ensomhet hos enkelte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649145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084573" y="1732181"/>
            <a:ext cx="68113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Snitt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3,0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2,9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3,5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3,5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3,4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3,1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3,2</a:t>
            </a:r>
          </a:p>
          <a:p>
            <a:pPr algn="ctr"/>
            <a:endParaRPr lang="nb-NO" sz="1600" dirty="0"/>
          </a:p>
          <a:p>
            <a:pPr algn="ctr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26155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AHO: 3 av 5 føler seg mer ensom etter 12. </a:t>
            </a:r>
            <a:r>
              <a:rPr lang="nb-NO" sz="2400"/>
              <a:t>mars 2020</a:t>
            </a:r>
            <a:endParaRPr lang="nb-NO" sz="2400" dirty="0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091167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056293" y="1656766"/>
            <a:ext cx="6811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Snitt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3,0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2,7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3,6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3,4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3,4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2,7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2,9</a:t>
            </a:r>
          </a:p>
          <a:p>
            <a:pPr algn="ctr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71174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NTNU: 1 av 3 sliter mer med mental helse etter 12. mars 2020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2824026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075146" y="1741607"/>
            <a:ext cx="681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Snitt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3,0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3,1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3,4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3,3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3,3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3,3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3,2</a:t>
            </a:r>
          </a:p>
        </p:txBody>
      </p:sp>
    </p:spTree>
    <p:extLst>
      <p:ext uri="{BB962C8B-B14F-4D97-AF65-F5344CB8AC3E}">
        <p14:creationId xmlns:p14="http://schemas.microsoft.com/office/powerpoint/2010/main" val="15836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F2A54-A0CE-5A49-AE56-82FBC92B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b="1" dirty="0"/>
              <a:t>Kort om undersøkelsen</a:t>
            </a:r>
            <a:endParaRPr lang="nb-NO" dirty="0"/>
          </a:p>
        </p:txBody>
      </p:sp>
      <p:sp>
        <p:nvSpPr>
          <p:cNvPr id="6" name="Avrundet rektangel 6">
            <a:extLst>
              <a:ext uri="{FF2B5EF4-FFF2-40B4-BE49-F238E27FC236}">
                <a16:creationId xmlns:a16="http://schemas.microsoft.com/office/drawing/2014/main" id="{B5273E03-2FAC-C642-9263-5E5DDC93CB7C}"/>
              </a:ext>
            </a:extLst>
          </p:cNvPr>
          <p:cNvSpPr/>
          <p:nvPr/>
        </p:nvSpPr>
        <p:spPr>
          <a:xfrm>
            <a:off x="2553818" y="2311506"/>
            <a:ext cx="3741472" cy="1080120"/>
          </a:xfrm>
          <a:prstGeom prst="roundRect">
            <a:avLst/>
          </a:prstGeom>
          <a:solidFill>
            <a:srgbClr val="80A9B2">
              <a:alpha val="29000"/>
            </a:srgbClr>
          </a:solidFill>
          <a:ln>
            <a:solidFill>
              <a:srgbClr val="7F9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nb-NO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Uke 9-11 2021</a:t>
            </a:r>
          </a:p>
        </p:txBody>
      </p:sp>
      <p:sp>
        <p:nvSpPr>
          <p:cNvPr id="7" name="Avrundet rektangel 7">
            <a:extLst>
              <a:ext uri="{FF2B5EF4-FFF2-40B4-BE49-F238E27FC236}">
                <a16:creationId xmlns:a16="http://schemas.microsoft.com/office/drawing/2014/main" id="{B78D2555-B049-364C-B064-2E4EF51091E9}"/>
              </a:ext>
            </a:extLst>
          </p:cNvPr>
          <p:cNvSpPr/>
          <p:nvPr/>
        </p:nvSpPr>
        <p:spPr>
          <a:xfrm>
            <a:off x="2553818" y="3507169"/>
            <a:ext cx="3741472" cy="1080120"/>
          </a:xfrm>
          <a:prstGeom prst="roundRect">
            <a:avLst/>
          </a:prstGeom>
          <a:solidFill>
            <a:srgbClr val="678992">
              <a:alpha val="32000"/>
            </a:srgbClr>
          </a:solidFill>
          <a:ln>
            <a:solidFill>
              <a:srgbClr val="7F9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nb-NO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284 svar, som gir en svarprosent på 38%</a:t>
            </a:r>
          </a:p>
        </p:txBody>
      </p:sp>
      <p:sp>
        <p:nvSpPr>
          <p:cNvPr id="8" name="Avrundet rektangel 8">
            <a:extLst>
              <a:ext uri="{FF2B5EF4-FFF2-40B4-BE49-F238E27FC236}">
                <a16:creationId xmlns:a16="http://schemas.microsoft.com/office/drawing/2014/main" id="{70A9F333-31D9-6947-888A-8AD02C713B3A}"/>
              </a:ext>
            </a:extLst>
          </p:cNvPr>
          <p:cNvSpPr/>
          <p:nvPr/>
        </p:nvSpPr>
        <p:spPr>
          <a:xfrm>
            <a:off x="2553818" y="4710655"/>
            <a:ext cx="3741472" cy="1079391"/>
          </a:xfrm>
          <a:prstGeom prst="roundRect">
            <a:avLst/>
          </a:prstGeom>
          <a:solidFill>
            <a:srgbClr val="56727A">
              <a:alpha val="37000"/>
            </a:srgbClr>
          </a:solidFill>
          <a:ln>
            <a:solidFill>
              <a:srgbClr val="5D7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nb-NO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Epost-undersøkelse via </a:t>
            </a:r>
            <a:r>
              <a:rPr lang="nb-NO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QuestBack</a:t>
            </a:r>
            <a:endParaRPr lang="nb-NO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Avrundet rektangel 9">
            <a:extLst>
              <a:ext uri="{FF2B5EF4-FFF2-40B4-BE49-F238E27FC236}">
                <a16:creationId xmlns:a16="http://schemas.microsoft.com/office/drawing/2014/main" id="{97243A2B-98E7-2F45-BA85-730E4B921A00}"/>
              </a:ext>
            </a:extLst>
          </p:cNvPr>
          <p:cNvSpPr/>
          <p:nvPr/>
        </p:nvSpPr>
        <p:spPr>
          <a:xfrm>
            <a:off x="2553818" y="1101655"/>
            <a:ext cx="3741472" cy="1080120"/>
          </a:xfrm>
          <a:prstGeom prst="roundRect">
            <a:avLst/>
          </a:prstGeom>
          <a:solidFill>
            <a:srgbClr val="8FBECA">
              <a:alpha val="30000"/>
            </a:srgbClr>
          </a:solidFill>
          <a:ln>
            <a:solidFill>
              <a:srgbClr val="7F9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	Medlemmer som er 	registret som studenter</a:t>
            </a:r>
          </a:p>
        </p:txBody>
      </p:sp>
      <p:sp>
        <p:nvSpPr>
          <p:cNvPr id="10" name="Avrundet rektangel 10">
            <a:extLst>
              <a:ext uri="{FF2B5EF4-FFF2-40B4-BE49-F238E27FC236}">
                <a16:creationId xmlns:a16="http://schemas.microsoft.com/office/drawing/2014/main" id="{76C6282D-0BE1-1D44-A4D2-D4BB8B2F0B8B}"/>
              </a:ext>
            </a:extLst>
          </p:cNvPr>
          <p:cNvSpPr/>
          <p:nvPr/>
        </p:nvSpPr>
        <p:spPr>
          <a:xfrm>
            <a:off x="609602" y="1101655"/>
            <a:ext cx="2376264" cy="1080120"/>
          </a:xfrm>
          <a:prstGeom prst="roundRect">
            <a:avLst/>
          </a:prstGeom>
          <a:solidFill>
            <a:srgbClr val="8FBECA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Avrundet rektangel 11">
            <a:extLst>
              <a:ext uri="{FF2B5EF4-FFF2-40B4-BE49-F238E27FC236}">
                <a16:creationId xmlns:a16="http://schemas.microsoft.com/office/drawing/2014/main" id="{FC89D0B9-E559-5842-BD9A-3E041D203B26}"/>
              </a:ext>
            </a:extLst>
          </p:cNvPr>
          <p:cNvSpPr/>
          <p:nvPr/>
        </p:nvSpPr>
        <p:spPr>
          <a:xfrm>
            <a:off x="639487" y="2304412"/>
            <a:ext cx="2376264" cy="1080120"/>
          </a:xfrm>
          <a:prstGeom prst="roundRect">
            <a:avLst/>
          </a:prstGeom>
          <a:solidFill>
            <a:srgbClr val="80A9B2"/>
          </a:solidFill>
          <a:ln>
            <a:solidFill>
              <a:srgbClr val="7F9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ED4E2"/>
              </a:solidFill>
            </a:endParaRPr>
          </a:p>
        </p:txBody>
      </p:sp>
      <p:sp>
        <p:nvSpPr>
          <p:cNvPr id="12" name="Avrundet rektangel 12">
            <a:extLst>
              <a:ext uri="{FF2B5EF4-FFF2-40B4-BE49-F238E27FC236}">
                <a16:creationId xmlns:a16="http://schemas.microsoft.com/office/drawing/2014/main" id="{5EADC753-A47A-8A4D-9F64-8146309FE5A3}"/>
              </a:ext>
            </a:extLst>
          </p:cNvPr>
          <p:cNvSpPr/>
          <p:nvPr/>
        </p:nvSpPr>
        <p:spPr>
          <a:xfrm>
            <a:off x="639487" y="3507169"/>
            <a:ext cx="2376264" cy="1080120"/>
          </a:xfrm>
          <a:prstGeom prst="roundRect">
            <a:avLst/>
          </a:prstGeom>
          <a:solidFill>
            <a:srgbClr val="678992"/>
          </a:solidFill>
          <a:ln>
            <a:solidFill>
              <a:srgbClr val="7F9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Avrundet rektangel 13">
            <a:extLst>
              <a:ext uri="{FF2B5EF4-FFF2-40B4-BE49-F238E27FC236}">
                <a16:creationId xmlns:a16="http://schemas.microsoft.com/office/drawing/2014/main" id="{8A2ECD37-29F2-8747-8A31-AE6932886B17}"/>
              </a:ext>
            </a:extLst>
          </p:cNvPr>
          <p:cNvSpPr/>
          <p:nvPr/>
        </p:nvSpPr>
        <p:spPr>
          <a:xfrm>
            <a:off x="652604" y="4709926"/>
            <a:ext cx="2376264" cy="1080120"/>
          </a:xfrm>
          <a:prstGeom prst="roundRect">
            <a:avLst/>
          </a:prstGeom>
          <a:solidFill>
            <a:srgbClr val="56727A"/>
          </a:solidFill>
          <a:ln>
            <a:solidFill>
              <a:srgbClr val="5D7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4">
            <a:extLst>
              <a:ext uri="{FF2B5EF4-FFF2-40B4-BE49-F238E27FC236}">
                <a16:creationId xmlns:a16="http://schemas.microsoft.com/office/drawing/2014/main" id="{449491A9-6645-C642-8FF8-669DE646DF2F}"/>
              </a:ext>
            </a:extLst>
          </p:cNvPr>
          <p:cNvSpPr txBox="1"/>
          <p:nvPr/>
        </p:nvSpPr>
        <p:spPr>
          <a:xfrm>
            <a:off x="949273" y="1455840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Målgruppen</a:t>
            </a:r>
          </a:p>
        </p:txBody>
      </p:sp>
      <p:sp>
        <p:nvSpPr>
          <p:cNvPr id="15" name="TekstSylinder 15">
            <a:extLst>
              <a:ext uri="{FF2B5EF4-FFF2-40B4-BE49-F238E27FC236}">
                <a16:creationId xmlns:a16="http://schemas.microsoft.com/office/drawing/2014/main" id="{DDEDB478-8EDE-BE4C-BFC9-9ACDB79C60DC}"/>
              </a:ext>
            </a:extLst>
          </p:cNvPr>
          <p:cNvSpPr txBox="1"/>
          <p:nvPr/>
        </p:nvSpPr>
        <p:spPr>
          <a:xfrm>
            <a:off x="888962" y="2521306"/>
            <a:ext cx="1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Periode </a:t>
            </a:r>
            <a:r>
              <a:rPr lang="nb-NO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for datainnsamling</a:t>
            </a:r>
            <a:endParaRPr lang="nb-NO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kstSylinder 16">
            <a:extLst>
              <a:ext uri="{FF2B5EF4-FFF2-40B4-BE49-F238E27FC236}">
                <a16:creationId xmlns:a16="http://schemas.microsoft.com/office/drawing/2014/main" id="{66CB25CC-B9C3-1A4F-AC5A-3A9A812406FC}"/>
              </a:ext>
            </a:extLst>
          </p:cNvPr>
          <p:cNvSpPr txBox="1"/>
          <p:nvPr/>
        </p:nvSpPr>
        <p:spPr>
          <a:xfrm>
            <a:off x="851318" y="3724063"/>
            <a:ext cx="197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Antall svar</a:t>
            </a:r>
          </a:p>
        </p:txBody>
      </p:sp>
      <p:sp>
        <p:nvSpPr>
          <p:cNvPr id="17" name="TekstSylinder 17">
            <a:extLst>
              <a:ext uri="{FF2B5EF4-FFF2-40B4-BE49-F238E27FC236}">
                <a16:creationId xmlns:a16="http://schemas.microsoft.com/office/drawing/2014/main" id="{349A0CF9-02A0-714F-8CC4-1FB55E68DB14}"/>
              </a:ext>
            </a:extLst>
          </p:cNvPr>
          <p:cNvSpPr txBox="1"/>
          <p:nvPr/>
        </p:nvSpPr>
        <p:spPr>
          <a:xfrm>
            <a:off x="844575" y="4912895"/>
            <a:ext cx="196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 undersøkelse</a:t>
            </a:r>
          </a:p>
        </p:txBody>
      </p:sp>
      <p:sp>
        <p:nvSpPr>
          <p:cNvPr id="19" name="TekstSylinder 19">
            <a:extLst>
              <a:ext uri="{FF2B5EF4-FFF2-40B4-BE49-F238E27FC236}">
                <a16:creationId xmlns:a16="http://schemas.microsoft.com/office/drawing/2014/main" id="{B74440A2-875D-AD47-AF7A-9D4A6ECDBFAC}"/>
              </a:ext>
            </a:extLst>
          </p:cNvPr>
          <p:cNvSpPr txBox="1"/>
          <p:nvPr/>
        </p:nvSpPr>
        <p:spPr>
          <a:xfrm>
            <a:off x="6968985" y="1721403"/>
            <a:ext cx="4822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Helvetica" charset="0"/>
                <a:ea typeface="Helvetica" charset="0"/>
                <a:cs typeface="Helvetica" charset="0"/>
              </a:rPr>
              <a:t>I lys av studieerfaringene som har blitt delt av arkitekt- og designstudenter på sosiale medier, ønsker Arkitektenes fagforbund å kartlegge situasjonen. Gjennom denne undersøkelsen, håper vi å få et innblikk i ulike problemstillinger og utfordringer, samt hvor de eventuelt oppstår. </a:t>
            </a:r>
          </a:p>
        </p:txBody>
      </p:sp>
      <p:sp>
        <p:nvSpPr>
          <p:cNvPr id="21" name="TekstSylinder 21">
            <a:extLst>
              <a:ext uri="{FF2B5EF4-FFF2-40B4-BE49-F238E27FC236}">
                <a16:creationId xmlns:a16="http://schemas.microsoft.com/office/drawing/2014/main" id="{10EE1562-AD08-D448-833D-911B8A9C1756}"/>
              </a:ext>
            </a:extLst>
          </p:cNvPr>
          <p:cNvSpPr txBox="1"/>
          <p:nvPr/>
        </p:nvSpPr>
        <p:spPr>
          <a:xfrm>
            <a:off x="8516658" y="1131977"/>
            <a:ext cx="172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56727A"/>
                </a:solidFill>
                <a:latin typeface="Helvetica" charset="0"/>
                <a:ea typeface="Helvetica" charset="0"/>
                <a:cs typeface="Helvetica" charset="0"/>
              </a:rPr>
              <a:t>Formål:</a:t>
            </a:r>
          </a:p>
        </p:txBody>
      </p:sp>
    </p:spTree>
    <p:extLst>
      <p:ext uri="{BB962C8B-B14F-4D97-AF65-F5344CB8AC3E}">
        <p14:creationId xmlns:p14="http://schemas.microsoft.com/office/powerpoint/2010/main" val="2160591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NMBU: 3 av 5 opplever at de er mindre motivert for studier nå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99521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65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056292" y="1675620"/>
            <a:ext cx="6811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Snitt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3,2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2,8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3,5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3,7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3,6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3,4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3,7</a:t>
            </a:r>
          </a:p>
          <a:p>
            <a:pPr algn="ctr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260649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BAS: 47% føler seg mer ensom sammenliknet med tiden før 12. mars 2020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923739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084573" y="1666193"/>
            <a:ext cx="6811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Snitt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2,6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2,8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3,5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3,3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3,2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3,2</a:t>
            </a:r>
          </a:p>
          <a:p>
            <a:pPr algn="ctr"/>
            <a:endParaRPr lang="nb-NO" sz="1600" dirty="0"/>
          </a:p>
          <a:p>
            <a:pPr algn="ctr"/>
            <a:r>
              <a:rPr lang="nb-NO" sz="1600" dirty="0"/>
              <a:t>2,8</a:t>
            </a:r>
          </a:p>
          <a:p>
            <a:pPr algn="ctr"/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863388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Ingen spesifikke grupper skiller seg vesentlig ut vedrørende å slite med mental helse etter 12. mars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670351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2365160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Noe usikkerhet om man egentlig opplever at man har hatt en strukturert studiehverdag etter 12. mars 2020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102183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478117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Ganske mange studenter opplever seg mer ensom nå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121586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867011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Motivasjonen har gått litt ned etter 12. mars 2020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104964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058225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Spesielt de som går på 2. året opplever at det er noe vanskeligere å få hjelp nå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784824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4028733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Oppfølgingen fra forelesere er mindre, spesielt for de som er på 1. og 2. året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973076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056873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000" dirty="0"/>
              <a:t>NMBU har vært flinke til å informere om endringer rundt innlevering og eksamen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628291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3A523DD-256E-614E-A17B-9D032F3489E2}"/>
              </a:ext>
            </a:extLst>
          </p:cNvPr>
          <p:cNvSpPr txBox="1"/>
          <p:nvPr/>
        </p:nvSpPr>
        <p:spPr>
          <a:xfrm>
            <a:off x="3555476" y="6136166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uenig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BB75136-01E8-1C4A-97D3-187DA909A68B}"/>
              </a:ext>
            </a:extLst>
          </p:cNvPr>
          <p:cNvSpPr txBox="1"/>
          <p:nvPr/>
        </p:nvSpPr>
        <p:spPr>
          <a:xfrm>
            <a:off x="10282719" y="6041898"/>
            <a:ext cx="838985" cy="1885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nb-NO" sz="1100" dirty="0"/>
              <a:t>Helt enig </a:t>
            </a:r>
          </a:p>
        </p:txBody>
      </p:sp>
    </p:spTree>
    <p:extLst>
      <p:ext uri="{BB962C8B-B14F-4D97-AF65-F5344CB8AC3E}">
        <p14:creationId xmlns:p14="http://schemas.microsoft.com/office/powerpoint/2010/main" val="3635215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E388D-1B9F-384D-BF83-EB700696A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1639734"/>
            <a:ext cx="12192000" cy="9911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nb-NO" dirty="0"/>
              <a:t>Trakassering og diskriminering</a:t>
            </a:r>
          </a:p>
        </p:txBody>
      </p:sp>
    </p:spTree>
    <p:extLst>
      <p:ext uri="{BB962C8B-B14F-4D97-AF65-F5344CB8AC3E}">
        <p14:creationId xmlns:p14="http://schemas.microsoft.com/office/powerpoint/2010/main" val="252795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F93DD6-455A-D44D-B119-B61079477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0" y="2633647"/>
            <a:ext cx="12192000" cy="99114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nb-NO" dirty="0"/>
              <a:t>Hovedresultater</a:t>
            </a:r>
          </a:p>
        </p:txBody>
      </p:sp>
    </p:spTree>
    <p:extLst>
      <p:ext uri="{BB962C8B-B14F-4D97-AF65-F5344CB8AC3E}">
        <p14:creationId xmlns:p14="http://schemas.microsoft.com/office/powerpoint/2010/main" val="3199973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 fontScale="90000"/>
          </a:bodyPr>
          <a:lstStyle/>
          <a:p>
            <a:r>
              <a:rPr lang="nb-NO" dirty="0"/>
              <a:t>9% (26 personer) har opplevd trakassering, 6% (17 personer) </a:t>
            </a:r>
            <a:br>
              <a:rPr lang="nb-NO" dirty="0"/>
            </a:br>
            <a:r>
              <a:rPr lang="nb-NO" dirty="0"/>
              <a:t>har opplevd diskriminering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8490226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355882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/>
          </a:bodyPr>
          <a:lstStyle/>
          <a:p>
            <a:r>
              <a:rPr lang="nb-NO" dirty="0"/>
              <a:t>17% av de som studerer på 5. året har opplevd trakassering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435005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475604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 fontScale="90000"/>
          </a:bodyPr>
          <a:lstStyle/>
          <a:p>
            <a:r>
              <a:rPr lang="nb-NO" dirty="0"/>
              <a:t>Høyest andel personer som opplever trakassering ved AHO, høyest andel som er blitt seksuelt trakassert ved BAS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F823899-6946-C742-9B14-BAB32E08E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927119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C5B2C1F-03F8-F94F-9368-217F23A1C23D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3058786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4103D-96E2-E846-9336-114B27073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303" y="0"/>
            <a:ext cx="1227997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786190" y="1649161"/>
            <a:ext cx="3359673" cy="991147"/>
          </a:xfrm>
        </p:spPr>
        <p:txBody>
          <a:bodyPr>
            <a:normAutofit/>
          </a:bodyPr>
          <a:lstStyle/>
          <a:p>
            <a:r>
              <a:rPr lang="nb-NO" dirty="0"/>
              <a:t>Konklusjoner</a:t>
            </a:r>
          </a:p>
        </p:txBody>
      </p:sp>
    </p:spTree>
    <p:extLst>
      <p:ext uri="{BB962C8B-B14F-4D97-AF65-F5344CB8AC3E}">
        <p14:creationId xmlns:p14="http://schemas.microsoft.com/office/powerpoint/2010/main" val="1922372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5964" y="274640"/>
            <a:ext cx="10626439" cy="611925"/>
          </a:xfrm>
        </p:spPr>
        <p:txBody>
          <a:bodyPr/>
          <a:lstStyle/>
          <a:p>
            <a:r>
              <a:rPr lang="nb-NO" dirty="0"/>
              <a:t>Konklusjoner # 1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B13AD5CB-BFD5-9C45-8A85-1254DA46D794}"/>
              </a:ext>
            </a:extLst>
          </p:cNvPr>
          <p:cNvSpPr/>
          <p:nvPr/>
        </p:nvSpPr>
        <p:spPr>
          <a:xfrm>
            <a:off x="955964" y="1039090"/>
            <a:ext cx="9504218" cy="2686229"/>
          </a:xfrm>
          <a:prstGeom prst="round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FC6DAA70-D490-3146-8E0C-EC98423140A0}"/>
              </a:ext>
            </a:extLst>
          </p:cNvPr>
          <p:cNvSpPr/>
          <p:nvPr/>
        </p:nvSpPr>
        <p:spPr>
          <a:xfrm>
            <a:off x="955964" y="3897131"/>
            <a:ext cx="4488395" cy="1921779"/>
          </a:xfrm>
          <a:prstGeom prst="round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92222-B20A-B947-AFFE-7195BAC36B49}"/>
              </a:ext>
            </a:extLst>
          </p:cNvPr>
          <p:cNvSpPr txBox="1"/>
          <p:nvPr/>
        </p:nvSpPr>
        <p:spPr>
          <a:xfrm>
            <a:off x="1232452" y="1179443"/>
            <a:ext cx="9038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Svarene viser at det er til dels store forskjeller i hvordan studenter i dag opplever sin studiehverdag. De fleste har den fin studietid, men det er også flere som har betydelig utfordringer. 19% sier seg helt enig i at studiene går på bekostning av egen velferd, samme andelen mener at studiene har negativ effekt på søvnen. 17% oppgir også at studiene påvirker den psykiske helsen negativt.  I sum så utgjør dette nær 1 av 5 studenter, og gir en pekepinn på at de ulike skoleinstitusjonene bør ta tilbakemeldingene på alvor og synliggjøre for studentene hvilken støtte og bistand som finnes i dag.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E957E-150A-154F-A25F-95337BFA91E1}"/>
              </a:ext>
            </a:extLst>
          </p:cNvPr>
          <p:cNvSpPr txBox="1"/>
          <p:nvPr/>
        </p:nvSpPr>
        <p:spPr>
          <a:xfrm>
            <a:off x="1109743" y="3998037"/>
            <a:ext cx="4211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Dette samsvarer godt med andre undersøkelsen. Blant annet </a:t>
            </a:r>
            <a:r>
              <a:rPr lang="nb-NO" dirty="0" err="1"/>
              <a:t>SHoT</a:t>
            </a:r>
            <a:r>
              <a:rPr lang="nb-NO" dirty="0"/>
              <a:t>-undersøkelsen* fra 2018 hvor omtrent fire av ti studenter oppgir god livskvalitet og at 25% rapporterer inn søvnproblemer.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8B0ED-8568-D24D-8E28-2C34346C7281}"/>
              </a:ext>
            </a:extLst>
          </p:cNvPr>
          <p:cNvSpPr txBox="1"/>
          <p:nvPr/>
        </p:nvSpPr>
        <p:spPr>
          <a:xfrm>
            <a:off x="501041" y="6450904"/>
            <a:ext cx="9206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hlinkClick r:id="rId3"/>
              </a:rPr>
              <a:t>https://www.uio.no/for-ansatte/arbeidsstotte/sta/undersokelser/shot/rapportene/shot-2018-studentenes-helse-og-trivselsundersokelse.pdf</a:t>
            </a:r>
            <a:endParaRPr lang="nb-NO" sz="1100" dirty="0"/>
          </a:p>
          <a:p>
            <a:endParaRPr lang="nb-NO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AA08B-F5B9-4E40-BFEE-7ED9AC97B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948" y="3914310"/>
            <a:ext cx="3480234" cy="192177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0889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5964" y="274640"/>
            <a:ext cx="10626439" cy="611925"/>
          </a:xfrm>
        </p:spPr>
        <p:txBody>
          <a:bodyPr/>
          <a:lstStyle/>
          <a:p>
            <a:r>
              <a:rPr lang="nb-NO" dirty="0"/>
              <a:t>Konklusjoner # 2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B13AD5CB-BFD5-9C45-8A85-1254DA46D794}"/>
              </a:ext>
            </a:extLst>
          </p:cNvPr>
          <p:cNvSpPr/>
          <p:nvPr/>
        </p:nvSpPr>
        <p:spPr>
          <a:xfrm>
            <a:off x="955964" y="1039090"/>
            <a:ext cx="9504218" cy="4701542"/>
          </a:xfrm>
          <a:prstGeom prst="round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92222-B20A-B947-AFFE-7195BAC36B49}"/>
              </a:ext>
            </a:extLst>
          </p:cNvPr>
          <p:cNvSpPr txBox="1"/>
          <p:nvPr/>
        </p:nvSpPr>
        <p:spPr>
          <a:xfrm>
            <a:off x="1116423" y="1292290"/>
            <a:ext cx="91832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Rundt 40% har tatt kontakt med foreleser eller ansatt ved skolen de studerer ved i forbindelse med en problemstilling.  Det gjelder ikke overraskende oftere blant studenter som har kommet på 4. eller 5. året i studiet sitt. Da har man studerte lengre, opplevd mer og er tryggere på egen situasjon og rolle. </a:t>
            </a:r>
          </a:p>
          <a:p>
            <a:r>
              <a:rPr lang="nb-NO" dirty="0"/>
              <a:t>Halvparten ved BAS har tatt kontakt med ansatte ved skolen om en problemstilling, og det er forskjeller mellom de ulike studiestedene på hvor mange som har tatt kontakt. </a:t>
            </a:r>
          </a:p>
          <a:p>
            <a:endParaRPr lang="nb-NO" dirty="0"/>
          </a:p>
          <a:p>
            <a:r>
              <a:rPr lang="nb-NO" dirty="0"/>
              <a:t>Når studentene adresserer en problemstilling så opplever de aller fleste at man blir hørt og fulgt opp, men 23% oppgir likevel at de i liten grad ble hørt. Denne andelen er 30% ved AHO og 27% ved NTNU. Det at det er noen forskjeller mellom de ulike utdanningsinstitusjonene kan indikerer at kulturen for å motta og håndtere tilbakemeldinger fra studenter kan variere betydelig.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149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5964" y="274640"/>
            <a:ext cx="10626439" cy="611925"/>
          </a:xfrm>
        </p:spPr>
        <p:txBody>
          <a:bodyPr/>
          <a:lstStyle/>
          <a:p>
            <a:r>
              <a:rPr lang="nb-NO" dirty="0"/>
              <a:t>Konklusjoner # 3</a:t>
            </a:r>
          </a:p>
        </p:txBody>
      </p:sp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B13AD5CB-BFD5-9C45-8A85-1254DA46D794}"/>
              </a:ext>
            </a:extLst>
          </p:cNvPr>
          <p:cNvSpPr/>
          <p:nvPr/>
        </p:nvSpPr>
        <p:spPr>
          <a:xfrm>
            <a:off x="955964" y="1039090"/>
            <a:ext cx="9504218" cy="2518302"/>
          </a:xfrm>
          <a:prstGeom prst="round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92222-B20A-B947-AFFE-7195BAC36B49}"/>
              </a:ext>
            </a:extLst>
          </p:cNvPr>
          <p:cNvSpPr txBox="1"/>
          <p:nvPr/>
        </p:nvSpPr>
        <p:spPr>
          <a:xfrm>
            <a:off x="1116423" y="1292290"/>
            <a:ext cx="9183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Som student er man i noe større grad på egenhånd, og Covid-19 har vært vanskelig for samfunnet generelt og studentene spesielt.  38% oppgir at de sliter mer med sin mentale helse i perioden etter 12. mars 2020 og 56% føler seg mer ensom.</a:t>
            </a:r>
          </a:p>
          <a:p>
            <a:endParaRPr lang="nb-NO" dirty="0"/>
          </a:p>
          <a:p>
            <a:r>
              <a:rPr lang="nb-NO" dirty="0"/>
              <a:t>Over halvparten av studentene oppgir at de er mindre motiverte til studier i den perioden som man har vært i etter 12. mars 2020, og 42% oppgir det de synes det er vanskeligere å få hjelp.</a:t>
            </a:r>
          </a:p>
        </p:txBody>
      </p:sp>
      <p:sp>
        <p:nvSpPr>
          <p:cNvPr id="6" name="Avrundet rektangel 7">
            <a:extLst>
              <a:ext uri="{FF2B5EF4-FFF2-40B4-BE49-F238E27FC236}">
                <a16:creationId xmlns:a16="http://schemas.microsoft.com/office/drawing/2014/main" id="{55AA2346-7DAD-CF4D-9AA0-A5BF5773A5C8}"/>
              </a:ext>
            </a:extLst>
          </p:cNvPr>
          <p:cNvSpPr/>
          <p:nvPr/>
        </p:nvSpPr>
        <p:spPr>
          <a:xfrm>
            <a:off x="955964" y="3897131"/>
            <a:ext cx="5140035" cy="2779242"/>
          </a:xfrm>
          <a:prstGeom prst="round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F1FA0-2D3C-E842-8BB6-BA0D020329F5}"/>
              </a:ext>
            </a:extLst>
          </p:cNvPr>
          <p:cNvSpPr txBox="1"/>
          <p:nvPr/>
        </p:nvSpPr>
        <p:spPr>
          <a:xfrm>
            <a:off x="1109743" y="3998037"/>
            <a:ext cx="51400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9% har opplevd trakassering og 6%har opplevd diskriminering. Selv om dette ikke er dramatiske tall så er det viktig å huske på at det ligger individer bak hvert svar, og én person som opplever seg trakassert/diskriminert er én for mye. Andelen som opplever seg trakassert er litt høyere hos AHO (13%) og andelen som opplever seg seksuelt trakassert er litt høyere hos BAS (19%).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F63E0-5E46-BD44-A2F8-1C0D8ED79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90" b="38053"/>
          <a:stretch/>
        </p:blipFill>
        <p:spPr>
          <a:xfrm>
            <a:off x="6403556" y="4530963"/>
            <a:ext cx="3886200" cy="12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41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3368E13-4127-4EFB-BEAD-E79C1A158A3E}"/>
              </a:ext>
            </a:extLst>
          </p:cNvPr>
          <p:cNvSpPr txBox="1"/>
          <p:nvPr/>
        </p:nvSpPr>
        <p:spPr>
          <a:xfrm>
            <a:off x="7483490" y="1214455"/>
            <a:ext cx="38491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5000" b="1" dirty="0" err="1">
                <a:latin typeface="+mj-lt"/>
              </a:rPr>
              <a:t>Kontakt</a:t>
            </a:r>
            <a:r>
              <a:rPr lang="id-ID" sz="5000" b="1" dirty="0">
                <a:latin typeface="+mj-lt"/>
              </a:rPr>
              <a:t> </a:t>
            </a:r>
            <a:r>
              <a:rPr lang="id-ID" sz="5000" b="1" dirty="0" err="1">
                <a:latin typeface="+mj-lt"/>
              </a:rPr>
              <a:t>oss</a:t>
            </a:r>
            <a:endParaRPr lang="id-ID" sz="50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CCA293-2976-455F-824B-AA12E794DF3E}"/>
              </a:ext>
            </a:extLst>
          </p:cNvPr>
          <p:cNvSpPr txBox="1"/>
          <p:nvPr/>
        </p:nvSpPr>
        <p:spPr>
          <a:xfrm>
            <a:off x="7981694" y="2851367"/>
            <a:ext cx="3523540" cy="7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d-ID" sz="1400" dirty="0" err="1">
                <a:ea typeface="Tahoma" pitchFamily="34" charset="0"/>
                <a:cs typeface="Arial" pitchFamily="34" charset="0"/>
              </a:rPr>
              <a:t>Vollsveien</a:t>
            </a:r>
            <a:r>
              <a:rPr lang="id-ID" sz="1400" dirty="0">
                <a:ea typeface="Tahoma" pitchFamily="34" charset="0"/>
                <a:cs typeface="Arial" pitchFamily="34" charset="0"/>
              </a:rPr>
              <a:t> 21,</a:t>
            </a:r>
          </a:p>
          <a:p>
            <a:pPr>
              <a:lnSpc>
                <a:spcPct val="150000"/>
              </a:lnSpc>
              <a:defRPr/>
            </a:pPr>
            <a:r>
              <a:rPr lang="en-JM" sz="1400">
                <a:cs typeface="Arial" pitchFamily="34" charset="0"/>
              </a:rPr>
              <a:t>1366 Lysaker</a:t>
            </a:r>
            <a:endParaRPr lang="en-JM" sz="1400" dirty="0"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78051-A098-49DD-A82E-D055161F1357}"/>
              </a:ext>
            </a:extLst>
          </p:cNvPr>
          <p:cNvSpPr txBox="1"/>
          <p:nvPr/>
        </p:nvSpPr>
        <p:spPr>
          <a:xfrm>
            <a:off x="7981694" y="2614465"/>
            <a:ext cx="339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Adresse</a:t>
            </a:r>
            <a:endParaRPr lang="en-US" b="1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FDBEB-A3B0-4338-AAB2-0E072BB80F2E}"/>
              </a:ext>
            </a:extLst>
          </p:cNvPr>
          <p:cNvSpPr txBox="1"/>
          <p:nvPr/>
        </p:nvSpPr>
        <p:spPr>
          <a:xfrm>
            <a:off x="7981694" y="3981262"/>
            <a:ext cx="352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ea typeface="Tahoma" pitchFamily="34" charset="0"/>
                <a:cs typeface="Arial" pitchFamily="34" charset="0"/>
              </a:rPr>
              <a:t>(+47) 90 12 46 30</a:t>
            </a:r>
            <a:endParaRPr lang="en-JM" sz="1400" dirty="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3E3740-C12F-4E02-8404-03F44366C7BC}"/>
              </a:ext>
            </a:extLst>
          </p:cNvPr>
          <p:cNvSpPr txBox="1"/>
          <p:nvPr/>
        </p:nvSpPr>
        <p:spPr>
          <a:xfrm>
            <a:off x="7981694" y="3734200"/>
            <a:ext cx="339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+mj-lt"/>
              </a:rPr>
              <a:t>Telefon</a:t>
            </a:r>
            <a:endParaRPr lang="en-US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AC675E-6488-49EB-A3CE-8C35171EF23A}"/>
              </a:ext>
            </a:extLst>
          </p:cNvPr>
          <p:cNvSpPr txBox="1"/>
          <p:nvPr/>
        </p:nvSpPr>
        <p:spPr>
          <a:xfrm>
            <a:off x="7998389" y="4957894"/>
            <a:ext cx="352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 err="1">
                <a:ea typeface="Tahoma" pitchFamily="34" charset="0"/>
                <a:cs typeface="Arial" pitchFamily="34" charset="0"/>
              </a:rPr>
              <a:t>allan@advicia.no</a:t>
            </a:r>
            <a:endParaRPr lang="en-JM" sz="1400" dirty="0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215F72-CD58-4F88-92A1-8D9280F552C2}"/>
              </a:ext>
            </a:extLst>
          </p:cNvPr>
          <p:cNvSpPr txBox="1"/>
          <p:nvPr/>
        </p:nvSpPr>
        <p:spPr>
          <a:xfrm>
            <a:off x="7998389" y="4720992"/>
            <a:ext cx="339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E-post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0D6876-83CF-44E1-9E0D-C31C97820F0D}"/>
              </a:ext>
            </a:extLst>
          </p:cNvPr>
          <p:cNvGrpSpPr/>
          <p:nvPr/>
        </p:nvGrpSpPr>
        <p:grpSpPr>
          <a:xfrm>
            <a:off x="5419381" y="601884"/>
            <a:ext cx="6085853" cy="5694743"/>
            <a:chOff x="5419381" y="601884"/>
            <a:chExt cx="6085853" cy="56947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B106B9-C04F-4D67-9FCC-227B78C6B35C}"/>
                </a:ext>
              </a:extLst>
            </p:cNvPr>
            <p:cNvGrpSpPr/>
            <p:nvPr/>
          </p:nvGrpSpPr>
          <p:grpSpPr>
            <a:xfrm>
              <a:off x="5419381" y="601884"/>
              <a:ext cx="6085853" cy="5694743"/>
              <a:chOff x="465416" y="519717"/>
              <a:chExt cx="5037367" cy="5942042"/>
            </a:xfrm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04CF6069-EF2C-4F4C-BA7A-A8264BD9686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465416" y="5966586"/>
                <a:ext cx="5037367" cy="495173"/>
              </a:xfrm>
              <a:custGeom>
                <a:avLst/>
                <a:gdLst>
                  <a:gd name="T0" fmla="*/ 1892 w 1892"/>
                  <a:gd name="T1" fmla="*/ 854 h 854"/>
                  <a:gd name="T2" fmla="*/ 1892 w 1892"/>
                  <a:gd name="T3" fmla="*/ 0 h 854"/>
                  <a:gd name="T4" fmla="*/ 0 w 1892"/>
                  <a:gd name="T5" fmla="*/ 0 h 854"/>
                  <a:gd name="T6" fmla="*/ 0 w 1892"/>
                  <a:gd name="T7" fmla="*/ 854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2" h="854">
                    <a:moveTo>
                      <a:pt x="1892" y="854"/>
                    </a:moveTo>
                    <a:lnTo>
                      <a:pt x="1892" y="0"/>
                    </a:lnTo>
                    <a:lnTo>
                      <a:pt x="0" y="0"/>
                    </a:lnTo>
                    <a:lnTo>
                      <a:pt x="0" y="854"/>
                    </a:lnTo>
                  </a:path>
                </a:pathLst>
              </a:custGeom>
              <a:noFill/>
              <a:ln w="44450" cap="flat">
                <a:solidFill>
                  <a:srgbClr val="67899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E34D9B42-5E5B-4BC0-8490-4846DA014B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465416" y="519717"/>
                <a:ext cx="5037367" cy="495170"/>
              </a:xfrm>
              <a:custGeom>
                <a:avLst/>
                <a:gdLst>
                  <a:gd name="T0" fmla="*/ 0 w 1892"/>
                  <a:gd name="T1" fmla="*/ 0 h 414"/>
                  <a:gd name="T2" fmla="*/ 0 w 1892"/>
                  <a:gd name="T3" fmla="*/ 414 h 414"/>
                  <a:gd name="T4" fmla="*/ 1892 w 1892"/>
                  <a:gd name="T5" fmla="*/ 414 h 414"/>
                  <a:gd name="T6" fmla="*/ 1892 w 1892"/>
                  <a:gd name="T7" fmla="*/ 0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2" h="414">
                    <a:moveTo>
                      <a:pt x="0" y="0"/>
                    </a:moveTo>
                    <a:lnTo>
                      <a:pt x="0" y="414"/>
                    </a:lnTo>
                    <a:lnTo>
                      <a:pt x="1892" y="414"/>
                    </a:lnTo>
                    <a:lnTo>
                      <a:pt x="1892" y="0"/>
                    </a:lnTo>
                  </a:path>
                </a:pathLst>
              </a:custGeom>
              <a:noFill/>
              <a:ln w="44450" cap="flat">
                <a:solidFill>
                  <a:srgbClr val="67899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98C5084-23B9-4EF1-81A6-92DEE383A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5234" y="2053079"/>
              <a:ext cx="0" cy="3776039"/>
            </a:xfrm>
            <a:prstGeom prst="line">
              <a:avLst/>
            </a:prstGeom>
            <a:ln w="44450">
              <a:solidFill>
                <a:srgbClr val="6789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87027A-CD61-437B-A1CE-6CA77757A567}"/>
              </a:ext>
            </a:extLst>
          </p:cNvPr>
          <p:cNvGrpSpPr/>
          <p:nvPr/>
        </p:nvGrpSpPr>
        <p:grpSpPr>
          <a:xfrm>
            <a:off x="7621614" y="4832787"/>
            <a:ext cx="301370" cy="189603"/>
            <a:chOff x="5978526" y="1625601"/>
            <a:chExt cx="239713" cy="150812"/>
          </a:xfrm>
          <a:solidFill>
            <a:srgbClr val="678992"/>
          </a:solidFill>
        </p:grpSpPr>
        <p:sp>
          <p:nvSpPr>
            <p:cNvPr id="25" name="Freeform 108">
              <a:extLst>
                <a:ext uri="{FF2B5EF4-FFF2-40B4-BE49-F238E27FC236}">
                  <a16:creationId xmlns:a16="http://schemas.microsoft.com/office/drawing/2014/main" id="{4D730EF3-2325-40FA-991A-994232E4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1625601"/>
              <a:ext cx="214313" cy="95250"/>
            </a:xfrm>
            <a:custGeom>
              <a:avLst/>
              <a:gdLst>
                <a:gd name="T0" fmla="*/ 135 w 135"/>
                <a:gd name="T1" fmla="*/ 0 h 60"/>
                <a:gd name="T2" fmla="*/ 132 w 135"/>
                <a:gd name="T3" fmla="*/ 0 h 60"/>
                <a:gd name="T4" fmla="*/ 0 w 135"/>
                <a:gd name="T5" fmla="*/ 0 h 60"/>
                <a:gd name="T6" fmla="*/ 0 w 135"/>
                <a:gd name="T7" fmla="*/ 0 h 60"/>
                <a:gd name="T8" fmla="*/ 66 w 135"/>
                <a:gd name="T9" fmla="*/ 60 h 60"/>
                <a:gd name="T10" fmla="*/ 135 w 135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60">
                  <a:moveTo>
                    <a:pt x="135" y="0"/>
                  </a:moveTo>
                  <a:lnTo>
                    <a:pt x="13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6" y="6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09">
              <a:extLst>
                <a:ext uri="{FF2B5EF4-FFF2-40B4-BE49-F238E27FC236}">
                  <a16:creationId xmlns:a16="http://schemas.microsoft.com/office/drawing/2014/main" id="{D2479F76-2AF0-46B7-AC23-BD251F617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1638301"/>
              <a:ext cx="74613" cy="130175"/>
            </a:xfrm>
            <a:custGeom>
              <a:avLst/>
              <a:gdLst>
                <a:gd name="T0" fmla="*/ 20 w 20"/>
                <a:gd name="T1" fmla="*/ 0 h 35"/>
                <a:gd name="T2" fmla="*/ 0 w 20"/>
                <a:gd name="T3" fmla="*/ 17 h 35"/>
                <a:gd name="T4" fmla="*/ 19 w 20"/>
                <a:gd name="T5" fmla="*/ 35 h 35"/>
                <a:gd name="T6" fmla="*/ 20 w 20"/>
                <a:gd name="T7" fmla="*/ 33 h 35"/>
                <a:gd name="T8" fmla="*/ 20 w 20"/>
                <a:gd name="T9" fmla="*/ 1 h 35"/>
                <a:gd name="T10" fmla="*/ 20 w 2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5">
                  <a:moveTo>
                    <a:pt x="2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0" y="34"/>
                    <a:pt x="20" y="3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10">
              <a:extLst>
                <a:ext uri="{FF2B5EF4-FFF2-40B4-BE49-F238E27FC236}">
                  <a16:creationId xmlns:a16="http://schemas.microsoft.com/office/drawing/2014/main" id="{ED351B31-02CF-453D-968F-2C2A6048B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6" y="1633538"/>
              <a:ext cx="74613" cy="134938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2 h 36"/>
                <a:gd name="T4" fmla="*/ 0 w 20"/>
                <a:gd name="T5" fmla="*/ 34 h 36"/>
                <a:gd name="T6" fmla="*/ 0 w 20"/>
                <a:gd name="T7" fmla="*/ 36 h 36"/>
                <a:gd name="T8" fmla="*/ 20 w 20"/>
                <a:gd name="T9" fmla="*/ 18 h 36"/>
                <a:gd name="T10" fmla="*/ 0 w 2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6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20" y="18"/>
                    <a:pt x="20" y="18"/>
                    <a:pt x="20" y="1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11">
              <a:extLst>
                <a:ext uri="{FF2B5EF4-FFF2-40B4-BE49-F238E27FC236}">
                  <a16:creationId xmlns:a16="http://schemas.microsoft.com/office/drawing/2014/main" id="{3250B448-A2D8-40F6-AF3F-18523B76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1712913"/>
              <a:ext cx="209550" cy="63500"/>
            </a:xfrm>
            <a:custGeom>
              <a:avLst/>
              <a:gdLst>
                <a:gd name="T0" fmla="*/ 66 w 132"/>
                <a:gd name="T1" fmla="*/ 19 h 40"/>
                <a:gd name="T2" fmla="*/ 45 w 132"/>
                <a:gd name="T3" fmla="*/ 0 h 40"/>
                <a:gd name="T4" fmla="*/ 0 w 132"/>
                <a:gd name="T5" fmla="*/ 40 h 40"/>
                <a:gd name="T6" fmla="*/ 0 w 132"/>
                <a:gd name="T7" fmla="*/ 40 h 40"/>
                <a:gd name="T8" fmla="*/ 132 w 132"/>
                <a:gd name="T9" fmla="*/ 40 h 40"/>
                <a:gd name="T10" fmla="*/ 88 w 132"/>
                <a:gd name="T11" fmla="*/ 0 h 40"/>
                <a:gd name="T12" fmla="*/ 66 w 132"/>
                <a:gd name="T13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40">
                  <a:moveTo>
                    <a:pt x="66" y="19"/>
                  </a:moveTo>
                  <a:lnTo>
                    <a:pt x="45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32" y="40"/>
                  </a:lnTo>
                  <a:lnTo>
                    <a:pt x="88" y="0"/>
                  </a:lnTo>
                  <a:lnTo>
                    <a:pt x="6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9" name="Freeform 165">
            <a:extLst>
              <a:ext uri="{FF2B5EF4-FFF2-40B4-BE49-F238E27FC236}">
                <a16:creationId xmlns:a16="http://schemas.microsoft.com/office/drawing/2014/main" id="{CF82C9B5-A885-48DD-B04C-CA108D150BC8}"/>
              </a:ext>
            </a:extLst>
          </p:cNvPr>
          <p:cNvSpPr>
            <a:spLocks noEditPoints="1"/>
          </p:cNvSpPr>
          <p:nvPr/>
        </p:nvSpPr>
        <p:spPr bwMode="auto">
          <a:xfrm>
            <a:off x="7603184" y="2679090"/>
            <a:ext cx="304840" cy="306858"/>
          </a:xfrm>
          <a:custGeom>
            <a:avLst/>
            <a:gdLst>
              <a:gd name="T0" fmla="*/ 76 w 151"/>
              <a:gd name="T1" fmla="*/ 0 h 152"/>
              <a:gd name="T2" fmla="*/ 9 w 151"/>
              <a:gd name="T3" fmla="*/ 142 h 152"/>
              <a:gd name="T4" fmla="*/ 0 w 151"/>
              <a:gd name="T5" fmla="*/ 152 h 152"/>
              <a:gd name="T6" fmla="*/ 151 w 151"/>
              <a:gd name="T7" fmla="*/ 38 h 152"/>
              <a:gd name="T8" fmla="*/ 57 w 151"/>
              <a:gd name="T9" fmla="*/ 142 h 152"/>
              <a:gd name="T10" fmla="*/ 28 w 151"/>
              <a:gd name="T11" fmla="*/ 123 h 152"/>
              <a:gd name="T12" fmla="*/ 57 w 151"/>
              <a:gd name="T13" fmla="*/ 142 h 152"/>
              <a:gd name="T14" fmla="*/ 19 w 151"/>
              <a:gd name="T15" fmla="*/ 104 h 152"/>
              <a:gd name="T16" fmla="*/ 66 w 151"/>
              <a:gd name="T17" fmla="*/ 95 h 152"/>
              <a:gd name="T18" fmla="*/ 66 w 151"/>
              <a:gd name="T19" fmla="*/ 85 h 152"/>
              <a:gd name="T20" fmla="*/ 19 w 151"/>
              <a:gd name="T21" fmla="*/ 76 h 152"/>
              <a:gd name="T22" fmla="*/ 66 w 151"/>
              <a:gd name="T23" fmla="*/ 85 h 152"/>
              <a:gd name="T24" fmla="*/ 19 w 151"/>
              <a:gd name="T25" fmla="*/ 66 h 152"/>
              <a:gd name="T26" fmla="*/ 66 w 151"/>
              <a:gd name="T27" fmla="*/ 57 h 152"/>
              <a:gd name="T28" fmla="*/ 66 w 151"/>
              <a:gd name="T29" fmla="*/ 47 h 152"/>
              <a:gd name="T30" fmla="*/ 19 w 151"/>
              <a:gd name="T31" fmla="*/ 38 h 152"/>
              <a:gd name="T32" fmla="*/ 66 w 151"/>
              <a:gd name="T33" fmla="*/ 47 h 152"/>
              <a:gd name="T34" fmla="*/ 19 w 151"/>
              <a:gd name="T35" fmla="*/ 29 h 152"/>
              <a:gd name="T36" fmla="*/ 66 w 151"/>
              <a:gd name="T37" fmla="*/ 19 h 152"/>
              <a:gd name="T38" fmla="*/ 113 w 151"/>
              <a:gd name="T39" fmla="*/ 133 h 152"/>
              <a:gd name="T40" fmla="*/ 95 w 151"/>
              <a:gd name="T41" fmla="*/ 114 h 152"/>
              <a:gd name="T42" fmla="*/ 113 w 151"/>
              <a:gd name="T43" fmla="*/ 133 h 152"/>
              <a:gd name="T44" fmla="*/ 95 w 151"/>
              <a:gd name="T45" fmla="*/ 104 h 152"/>
              <a:gd name="T46" fmla="*/ 113 w 151"/>
              <a:gd name="T47" fmla="*/ 85 h 152"/>
              <a:gd name="T48" fmla="*/ 113 w 151"/>
              <a:gd name="T49" fmla="*/ 76 h 152"/>
              <a:gd name="T50" fmla="*/ 95 w 151"/>
              <a:gd name="T51" fmla="*/ 57 h 152"/>
              <a:gd name="T52" fmla="*/ 113 w 151"/>
              <a:gd name="T53" fmla="*/ 76 h 152"/>
              <a:gd name="T54" fmla="*/ 123 w 151"/>
              <a:gd name="T55" fmla="*/ 133 h 152"/>
              <a:gd name="T56" fmla="*/ 142 w 151"/>
              <a:gd name="T57" fmla="*/ 114 h 152"/>
              <a:gd name="T58" fmla="*/ 142 w 151"/>
              <a:gd name="T59" fmla="*/ 104 h 152"/>
              <a:gd name="T60" fmla="*/ 123 w 151"/>
              <a:gd name="T61" fmla="*/ 85 h 152"/>
              <a:gd name="T62" fmla="*/ 142 w 151"/>
              <a:gd name="T63" fmla="*/ 104 h 152"/>
              <a:gd name="T64" fmla="*/ 123 w 151"/>
              <a:gd name="T65" fmla="*/ 76 h 152"/>
              <a:gd name="T66" fmla="*/ 142 w 151"/>
              <a:gd name="T67" fmla="*/ 5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" h="152">
                <a:moveTo>
                  <a:pt x="76" y="38"/>
                </a:moveTo>
                <a:lnTo>
                  <a:pt x="76" y="0"/>
                </a:lnTo>
                <a:lnTo>
                  <a:pt x="9" y="0"/>
                </a:lnTo>
                <a:lnTo>
                  <a:pt x="9" y="142"/>
                </a:lnTo>
                <a:lnTo>
                  <a:pt x="0" y="142"/>
                </a:lnTo>
                <a:lnTo>
                  <a:pt x="0" y="152"/>
                </a:lnTo>
                <a:lnTo>
                  <a:pt x="151" y="152"/>
                </a:lnTo>
                <a:lnTo>
                  <a:pt x="151" y="38"/>
                </a:lnTo>
                <a:lnTo>
                  <a:pt x="76" y="38"/>
                </a:lnTo>
                <a:close/>
                <a:moveTo>
                  <a:pt x="57" y="142"/>
                </a:moveTo>
                <a:lnTo>
                  <a:pt x="28" y="142"/>
                </a:lnTo>
                <a:lnTo>
                  <a:pt x="28" y="123"/>
                </a:lnTo>
                <a:lnTo>
                  <a:pt x="57" y="123"/>
                </a:lnTo>
                <a:lnTo>
                  <a:pt x="57" y="142"/>
                </a:lnTo>
                <a:close/>
                <a:moveTo>
                  <a:pt x="66" y="104"/>
                </a:moveTo>
                <a:lnTo>
                  <a:pt x="19" y="104"/>
                </a:lnTo>
                <a:lnTo>
                  <a:pt x="19" y="95"/>
                </a:lnTo>
                <a:lnTo>
                  <a:pt x="66" y="95"/>
                </a:lnTo>
                <a:lnTo>
                  <a:pt x="66" y="104"/>
                </a:lnTo>
                <a:close/>
                <a:moveTo>
                  <a:pt x="66" y="85"/>
                </a:moveTo>
                <a:lnTo>
                  <a:pt x="19" y="85"/>
                </a:lnTo>
                <a:lnTo>
                  <a:pt x="19" y="76"/>
                </a:lnTo>
                <a:lnTo>
                  <a:pt x="66" y="76"/>
                </a:lnTo>
                <a:lnTo>
                  <a:pt x="66" y="85"/>
                </a:lnTo>
                <a:close/>
                <a:moveTo>
                  <a:pt x="66" y="66"/>
                </a:moveTo>
                <a:lnTo>
                  <a:pt x="19" y="66"/>
                </a:lnTo>
                <a:lnTo>
                  <a:pt x="19" y="57"/>
                </a:lnTo>
                <a:lnTo>
                  <a:pt x="66" y="57"/>
                </a:lnTo>
                <a:lnTo>
                  <a:pt x="66" y="66"/>
                </a:lnTo>
                <a:close/>
                <a:moveTo>
                  <a:pt x="66" y="47"/>
                </a:moveTo>
                <a:lnTo>
                  <a:pt x="19" y="47"/>
                </a:lnTo>
                <a:lnTo>
                  <a:pt x="19" y="38"/>
                </a:lnTo>
                <a:lnTo>
                  <a:pt x="66" y="38"/>
                </a:lnTo>
                <a:lnTo>
                  <a:pt x="66" y="47"/>
                </a:lnTo>
                <a:close/>
                <a:moveTo>
                  <a:pt x="66" y="29"/>
                </a:moveTo>
                <a:lnTo>
                  <a:pt x="19" y="29"/>
                </a:lnTo>
                <a:lnTo>
                  <a:pt x="19" y="19"/>
                </a:lnTo>
                <a:lnTo>
                  <a:pt x="66" y="19"/>
                </a:lnTo>
                <a:lnTo>
                  <a:pt x="66" y="29"/>
                </a:lnTo>
                <a:close/>
                <a:moveTo>
                  <a:pt x="113" y="133"/>
                </a:moveTo>
                <a:lnTo>
                  <a:pt x="95" y="133"/>
                </a:lnTo>
                <a:lnTo>
                  <a:pt x="95" y="114"/>
                </a:lnTo>
                <a:lnTo>
                  <a:pt x="113" y="114"/>
                </a:lnTo>
                <a:lnTo>
                  <a:pt x="113" y="133"/>
                </a:lnTo>
                <a:close/>
                <a:moveTo>
                  <a:pt x="113" y="104"/>
                </a:moveTo>
                <a:lnTo>
                  <a:pt x="95" y="104"/>
                </a:lnTo>
                <a:lnTo>
                  <a:pt x="95" y="85"/>
                </a:lnTo>
                <a:lnTo>
                  <a:pt x="113" y="85"/>
                </a:lnTo>
                <a:lnTo>
                  <a:pt x="113" y="104"/>
                </a:lnTo>
                <a:close/>
                <a:moveTo>
                  <a:pt x="113" y="76"/>
                </a:moveTo>
                <a:lnTo>
                  <a:pt x="95" y="76"/>
                </a:lnTo>
                <a:lnTo>
                  <a:pt x="95" y="57"/>
                </a:lnTo>
                <a:lnTo>
                  <a:pt x="113" y="57"/>
                </a:lnTo>
                <a:lnTo>
                  <a:pt x="113" y="76"/>
                </a:lnTo>
                <a:close/>
                <a:moveTo>
                  <a:pt x="142" y="133"/>
                </a:moveTo>
                <a:lnTo>
                  <a:pt x="123" y="133"/>
                </a:lnTo>
                <a:lnTo>
                  <a:pt x="123" y="114"/>
                </a:lnTo>
                <a:lnTo>
                  <a:pt x="142" y="114"/>
                </a:lnTo>
                <a:lnTo>
                  <a:pt x="142" y="133"/>
                </a:lnTo>
                <a:close/>
                <a:moveTo>
                  <a:pt x="142" y="104"/>
                </a:moveTo>
                <a:lnTo>
                  <a:pt x="123" y="104"/>
                </a:lnTo>
                <a:lnTo>
                  <a:pt x="123" y="85"/>
                </a:lnTo>
                <a:lnTo>
                  <a:pt x="142" y="85"/>
                </a:lnTo>
                <a:lnTo>
                  <a:pt x="142" y="104"/>
                </a:lnTo>
                <a:close/>
                <a:moveTo>
                  <a:pt x="142" y="76"/>
                </a:moveTo>
                <a:lnTo>
                  <a:pt x="123" y="76"/>
                </a:lnTo>
                <a:lnTo>
                  <a:pt x="123" y="57"/>
                </a:lnTo>
                <a:lnTo>
                  <a:pt x="142" y="57"/>
                </a:lnTo>
                <a:lnTo>
                  <a:pt x="142" y="76"/>
                </a:lnTo>
                <a:close/>
              </a:path>
            </a:pathLst>
          </a:custGeom>
          <a:solidFill>
            <a:srgbClr val="67899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06771A-3D3C-4C8A-A715-208B2849EC57}"/>
              </a:ext>
            </a:extLst>
          </p:cNvPr>
          <p:cNvGrpSpPr/>
          <p:nvPr/>
        </p:nvGrpSpPr>
        <p:grpSpPr>
          <a:xfrm>
            <a:off x="7603481" y="3806185"/>
            <a:ext cx="304246" cy="286112"/>
            <a:chOff x="9344026" y="1160463"/>
            <a:chExt cx="239713" cy="225425"/>
          </a:xfrm>
          <a:solidFill>
            <a:srgbClr val="678992"/>
          </a:solidFill>
        </p:grpSpPr>
        <p:sp>
          <p:nvSpPr>
            <p:cNvPr id="31" name="Freeform 65">
              <a:extLst>
                <a:ext uri="{FF2B5EF4-FFF2-40B4-BE49-F238E27FC236}">
                  <a16:creationId xmlns:a16="http://schemas.microsoft.com/office/drawing/2014/main" id="{7EFA273D-5891-4844-A1BC-462ED8702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1160463"/>
              <a:ext cx="239713" cy="90488"/>
            </a:xfrm>
            <a:custGeom>
              <a:avLst/>
              <a:gdLst>
                <a:gd name="T0" fmla="*/ 59 w 64"/>
                <a:gd name="T1" fmla="*/ 8 h 24"/>
                <a:gd name="T2" fmla="*/ 32 w 64"/>
                <a:gd name="T3" fmla="*/ 0 h 24"/>
                <a:gd name="T4" fmla="*/ 5 w 64"/>
                <a:gd name="T5" fmla="*/ 8 h 24"/>
                <a:gd name="T6" fmla="*/ 0 w 64"/>
                <a:gd name="T7" fmla="*/ 16 h 24"/>
                <a:gd name="T8" fmla="*/ 0 w 64"/>
                <a:gd name="T9" fmla="*/ 20 h 24"/>
                <a:gd name="T10" fmla="*/ 4 w 64"/>
                <a:gd name="T11" fmla="*/ 24 h 24"/>
                <a:gd name="T12" fmla="*/ 12 w 64"/>
                <a:gd name="T13" fmla="*/ 24 h 24"/>
                <a:gd name="T14" fmla="*/ 16 w 64"/>
                <a:gd name="T15" fmla="*/ 20 h 24"/>
                <a:gd name="T16" fmla="*/ 18 w 64"/>
                <a:gd name="T17" fmla="*/ 13 h 24"/>
                <a:gd name="T18" fmla="*/ 32 w 64"/>
                <a:gd name="T19" fmla="*/ 8 h 24"/>
                <a:gd name="T20" fmla="*/ 46 w 64"/>
                <a:gd name="T21" fmla="*/ 13 h 24"/>
                <a:gd name="T22" fmla="*/ 48 w 64"/>
                <a:gd name="T23" fmla="*/ 20 h 24"/>
                <a:gd name="T24" fmla="*/ 52 w 64"/>
                <a:gd name="T25" fmla="*/ 24 h 24"/>
                <a:gd name="T26" fmla="*/ 60 w 64"/>
                <a:gd name="T27" fmla="*/ 24 h 24"/>
                <a:gd name="T28" fmla="*/ 64 w 64"/>
                <a:gd name="T29" fmla="*/ 20 h 24"/>
                <a:gd name="T30" fmla="*/ 64 w 64"/>
                <a:gd name="T31" fmla="*/ 16 h 24"/>
                <a:gd name="T32" fmla="*/ 59 w 64"/>
                <a:gd name="T33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24">
                  <a:moveTo>
                    <a:pt x="59" y="8"/>
                  </a:moveTo>
                  <a:cubicBezTo>
                    <a:pt x="55" y="4"/>
                    <a:pt x="48" y="0"/>
                    <a:pt x="32" y="0"/>
                  </a:cubicBezTo>
                  <a:cubicBezTo>
                    <a:pt x="16" y="0"/>
                    <a:pt x="10" y="4"/>
                    <a:pt x="5" y="8"/>
                  </a:cubicBezTo>
                  <a:cubicBezTo>
                    <a:pt x="2" y="11"/>
                    <a:pt x="0" y="12"/>
                    <a:pt x="0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4"/>
                    <a:pt x="4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4" y="24"/>
                    <a:pt x="16" y="22"/>
                    <a:pt x="16" y="20"/>
                  </a:cubicBezTo>
                  <a:cubicBezTo>
                    <a:pt x="16" y="18"/>
                    <a:pt x="16" y="16"/>
                    <a:pt x="18" y="13"/>
                  </a:cubicBezTo>
                  <a:cubicBezTo>
                    <a:pt x="20" y="11"/>
                    <a:pt x="24" y="8"/>
                    <a:pt x="32" y="8"/>
                  </a:cubicBezTo>
                  <a:cubicBezTo>
                    <a:pt x="40" y="8"/>
                    <a:pt x="44" y="11"/>
                    <a:pt x="46" y="13"/>
                  </a:cubicBezTo>
                  <a:cubicBezTo>
                    <a:pt x="48" y="16"/>
                    <a:pt x="48" y="18"/>
                    <a:pt x="48" y="20"/>
                  </a:cubicBezTo>
                  <a:cubicBezTo>
                    <a:pt x="48" y="22"/>
                    <a:pt x="50" y="24"/>
                    <a:pt x="52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2" y="24"/>
                    <a:pt x="64" y="22"/>
                    <a:pt x="64" y="2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2"/>
                    <a:pt x="62" y="11"/>
                    <a:pt x="5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66">
              <a:extLst>
                <a:ext uri="{FF2B5EF4-FFF2-40B4-BE49-F238E27FC236}">
                  <a16:creationId xmlns:a16="http://schemas.microsoft.com/office/drawing/2014/main" id="{C3F6C357-F7E9-47CC-995A-0E4B26D66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6" y="12954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67">
              <a:extLst>
                <a:ext uri="{FF2B5EF4-FFF2-40B4-BE49-F238E27FC236}">
                  <a16:creationId xmlns:a16="http://schemas.microsoft.com/office/drawing/2014/main" id="{FE3BC702-CBD1-434E-ADB0-6262D3FB7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8313" y="1220788"/>
              <a:ext cx="211138" cy="165100"/>
            </a:xfrm>
            <a:custGeom>
              <a:avLst/>
              <a:gdLst>
                <a:gd name="T0" fmla="*/ 42 w 56"/>
                <a:gd name="T1" fmla="*/ 8 h 44"/>
                <a:gd name="T2" fmla="*/ 40 w 56"/>
                <a:gd name="T3" fmla="*/ 8 h 44"/>
                <a:gd name="T4" fmla="*/ 40 w 56"/>
                <a:gd name="T5" fmla="*/ 3 h 44"/>
                <a:gd name="T6" fmla="*/ 36 w 56"/>
                <a:gd name="T7" fmla="*/ 0 h 44"/>
                <a:gd name="T8" fmla="*/ 32 w 56"/>
                <a:gd name="T9" fmla="*/ 3 h 44"/>
                <a:gd name="T10" fmla="*/ 32 w 56"/>
                <a:gd name="T11" fmla="*/ 8 h 44"/>
                <a:gd name="T12" fmla="*/ 24 w 56"/>
                <a:gd name="T13" fmla="*/ 8 h 44"/>
                <a:gd name="T14" fmla="*/ 24 w 56"/>
                <a:gd name="T15" fmla="*/ 3 h 44"/>
                <a:gd name="T16" fmla="*/ 20 w 56"/>
                <a:gd name="T17" fmla="*/ 0 h 44"/>
                <a:gd name="T18" fmla="*/ 16 w 56"/>
                <a:gd name="T19" fmla="*/ 3 h 44"/>
                <a:gd name="T20" fmla="*/ 16 w 56"/>
                <a:gd name="T21" fmla="*/ 8 h 44"/>
                <a:gd name="T22" fmla="*/ 14 w 56"/>
                <a:gd name="T23" fmla="*/ 8 h 44"/>
                <a:gd name="T24" fmla="*/ 11 w 56"/>
                <a:gd name="T25" fmla="*/ 10 h 44"/>
                <a:gd name="T26" fmla="*/ 0 w 56"/>
                <a:gd name="T27" fmla="*/ 32 h 44"/>
                <a:gd name="T28" fmla="*/ 0 w 56"/>
                <a:gd name="T29" fmla="*/ 40 h 44"/>
                <a:gd name="T30" fmla="*/ 4 w 56"/>
                <a:gd name="T31" fmla="*/ 44 h 44"/>
                <a:gd name="T32" fmla="*/ 52 w 56"/>
                <a:gd name="T33" fmla="*/ 44 h 44"/>
                <a:gd name="T34" fmla="*/ 56 w 56"/>
                <a:gd name="T35" fmla="*/ 40 h 44"/>
                <a:gd name="T36" fmla="*/ 56 w 56"/>
                <a:gd name="T37" fmla="*/ 32 h 44"/>
                <a:gd name="T38" fmla="*/ 45 w 56"/>
                <a:gd name="T39" fmla="*/ 10 h 44"/>
                <a:gd name="T40" fmla="*/ 42 w 56"/>
                <a:gd name="T41" fmla="*/ 8 h 44"/>
                <a:gd name="T42" fmla="*/ 28 w 56"/>
                <a:gd name="T43" fmla="*/ 40 h 44"/>
                <a:gd name="T44" fmla="*/ 16 w 56"/>
                <a:gd name="T45" fmla="*/ 28 h 44"/>
                <a:gd name="T46" fmla="*/ 28 w 56"/>
                <a:gd name="T47" fmla="*/ 16 h 44"/>
                <a:gd name="T48" fmla="*/ 40 w 56"/>
                <a:gd name="T49" fmla="*/ 28 h 44"/>
                <a:gd name="T50" fmla="*/ 28 w 56"/>
                <a:gd name="T51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44">
                  <a:moveTo>
                    <a:pt x="42" y="8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1"/>
                    <a:pt x="38" y="0"/>
                    <a:pt x="36" y="0"/>
                  </a:cubicBezTo>
                  <a:cubicBezTo>
                    <a:pt x="34" y="0"/>
                    <a:pt x="32" y="1"/>
                    <a:pt x="32" y="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ubicBezTo>
                    <a:pt x="18" y="0"/>
                    <a:pt x="16" y="1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8" y="14"/>
                    <a:pt x="0" y="27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4"/>
                    <a:pt x="56" y="42"/>
                    <a:pt x="56" y="40"/>
                  </a:cubicBezTo>
                  <a:cubicBezTo>
                    <a:pt x="56" y="37"/>
                    <a:pt x="56" y="32"/>
                    <a:pt x="56" y="32"/>
                  </a:cubicBezTo>
                  <a:cubicBezTo>
                    <a:pt x="56" y="25"/>
                    <a:pt x="48" y="14"/>
                    <a:pt x="45" y="10"/>
                  </a:cubicBezTo>
                  <a:cubicBezTo>
                    <a:pt x="44" y="9"/>
                    <a:pt x="43" y="8"/>
                    <a:pt x="42" y="8"/>
                  </a:cubicBezTo>
                  <a:close/>
                  <a:moveTo>
                    <a:pt x="28" y="40"/>
                  </a:moveTo>
                  <a:cubicBezTo>
                    <a:pt x="21" y="40"/>
                    <a:pt x="16" y="35"/>
                    <a:pt x="16" y="28"/>
                  </a:cubicBezTo>
                  <a:cubicBezTo>
                    <a:pt x="16" y="21"/>
                    <a:pt x="21" y="16"/>
                    <a:pt x="28" y="16"/>
                  </a:cubicBezTo>
                  <a:cubicBezTo>
                    <a:pt x="35" y="16"/>
                    <a:pt x="40" y="21"/>
                    <a:pt x="40" y="28"/>
                  </a:cubicBezTo>
                  <a:cubicBezTo>
                    <a:pt x="40" y="35"/>
                    <a:pt x="35" y="4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3629685-9CE7-41A5-98F7-A5E9E7C276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sp>
        <p:nvSpPr>
          <p:cNvPr id="34" name="Rektangel 33"/>
          <p:cNvSpPr/>
          <p:nvPr/>
        </p:nvSpPr>
        <p:spPr>
          <a:xfrm>
            <a:off x="276679" y="5781552"/>
            <a:ext cx="1480303" cy="825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64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/>
          </a:bodyPr>
          <a:lstStyle/>
          <a:p>
            <a:r>
              <a:rPr lang="nb-NO" dirty="0"/>
              <a:t>De fleste svarene kom fra AHO og NTNU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50474E-4A2E-1C40-A74A-91D3CD01EF6E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957185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638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rmAutofit/>
          </a:bodyPr>
          <a:lstStyle/>
          <a:p>
            <a:r>
              <a:rPr lang="nb-NO" dirty="0"/>
              <a:t>Flest svar fra de som er kommet lengst i studiet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124145"/>
              </p:ext>
            </p:extLst>
          </p:nvPr>
        </p:nvGraphicFramePr>
        <p:xfrm>
          <a:off x="609600" y="985838"/>
          <a:ext cx="10972800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</p:spTree>
    <p:extLst>
      <p:ext uri="{BB962C8B-B14F-4D97-AF65-F5344CB8AC3E}">
        <p14:creationId xmlns:p14="http://schemas.microsoft.com/office/powerpoint/2010/main" val="129288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Nær halvparten opplever at studiene har en negativ effekt på søvnen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469394"/>
              </p:ext>
            </p:extLst>
          </p:nvPr>
        </p:nvGraphicFramePr>
        <p:xfrm>
          <a:off x="609600" y="985838"/>
          <a:ext cx="10092612" cy="502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284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2,8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3,1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3,0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01977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AHO: Nær halvparten opplever at studiene påvirker psykisk helse negativt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453378"/>
              </p:ext>
            </p:extLst>
          </p:nvPr>
        </p:nvGraphicFramePr>
        <p:xfrm>
          <a:off x="609600" y="746450"/>
          <a:ext cx="10092612" cy="526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2,6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2,4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3,2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3,4</a:t>
            </a:r>
          </a:p>
        </p:txBody>
      </p:sp>
    </p:spTree>
    <p:extLst>
      <p:ext uri="{BB962C8B-B14F-4D97-AF65-F5344CB8AC3E}">
        <p14:creationId xmlns:p14="http://schemas.microsoft.com/office/powerpoint/2010/main" val="97621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3561EC-979B-5141-9F27-8FDC5C5A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3716"/>
            <a:ext cx="10972801" cy="872850"/>
          </a:xfrm>
        </p:spPr>
        <p:txBody>
          <a:bodyPr>
            <a:noAutofit/>
          </a:bodyPr>
          <a:lstStyle/>
          <a:p>
            <a:r>
              <a:rPr lang="nb-NO" sz="2400" dirty="0"/>
              <a:t>NTNU: 47% opplever ikke at vurderingskravene for innlevering er tydelige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2B8499AF-982C-E94B-981D-35151AB230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459626"/>
              </p:ext>
            </p:extLst>
          </p:nvPr>
        </p:nvGraphicFramePr>
        <p:xfrm>
          <a:off x="609600" y="746450"/>
          <a:ext cx="10092612" cy="526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EDCE356-870C-5949-B785-F27107F606D8}"/>
              </a:ext>
            </a:extLst>
          </p:cNvPr>
          <p:cNvSpPr txBox="1"/>
          <p:nvPr/>
        </p:nvSpPr>
        <p:spPr>
          <a:xfrm>
            <a:off x="0" y="6505731"/>
            <a:ext cx="97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N= 89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92220-46DA-604D-83DE-484A70534FD8}"/>
              </a:ext>
            </a:extLst>
          </p:cNvPr>
          <p:cNvSpPr txBox="1"/>
          <p:nvPr/>
        </p:nvSpPr>
        <p:spPr>
          <a:xfrm>
            <a:off x="11103428" y="1228397"/>
            <a:ext cx="68113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Snitt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3,3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2,7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2,9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2,8</a:t>
            </a:r>
          </a:p>
          <a:p>
            <a:pPr algn="ctr"/>
            <a:endParaRPr lang="nb-NO" sz="1400" dirty="0"/>
          </a:p>
          <a:p>
            <a:pPr algn="ctr"/>
            <a:r>
              <a:rPr lang="nb-NO" sz="1400" dirty="0"/>
              <a:t>3,1</a:t>
            </a:r>
          </a:p>
        </p:txBody>
      </p:sp>
    </p:spTree>
    <p:extLst>
      <p:ext uri="{BB962C8B-B14F-4D97-AF65-F5344CB8AC3E}">
        <p14:creationId xmlns:p14="http://schemas.microsoft.com/office/powerpoint/2010/main" val="3208346463"/>
      </p:ext>
    </p:extLst>
  </p:cSld>
  <p:clrMapOvr>
    <a:masterClrMapping/>
  </p:clrMapOvr>
</p:sld>
</file>

<file path=ppt/theme/theme1.xml><?xml version="1.0" encoding="utf-8"?>
<a:theme xmlns:a="http://schemas.openxmlformats.org/drawingml/2006/main" name="AdviciaTheme">
  <a:themeElements>
    <a:clrScheme name="Custom 3">
      <a:dk1>
        <a:sysClr val="windowText" lastClr="000000"/>
      </a:dk1>
      <a:lt1>
        <a:sysClr val="window" lastClr="FFFFFF"/>
      </a:lt1>
      <a:dk2>
        <a:srgbClr val="BBD0D7"/>
      </a:dk2>
      <a:lt2>
        <a:srgbClr val="EEECE1"/>
      </a:lt2>
      <a:accent1>
        <a:srgbClr val="3A7790"/>
      </a:accent1>
      <a:accent2>
        <a:srgbClr val="9ED900"/>
      </a:accent2>
      <a:accent3>
        <a:srgbClr val="BBD0D7"/>
      </a:accent3>
      <a:accent4>
        <a:srgbClr val="739EAD"/>
      </a:accent4>
      <a:accent5>
        <a:srgbClr val="DAFF71"/>
      </a:accent5>
      <a:accent6>
        <a:srgbClr val="466976"/>
      </a:accent6>
      <a:hlink>
        <a:srgbClr val="0000FF"/>
      </a:hlink>
      <a:folHlink>
        <a:srgbClr val="800080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Teknikk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viciaTheme" id="{FFF8FCD8-B0FC-4FF1-A0C0-4EC62F482F51}" vid="{EBB1FF6C-792C-456B-9774-7645FE91B2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2255</Words>
  <Application>Microsoft Office PowerPoint</Application>
  <PresentationFormat>Widescreen</PresentationFormat>
  <Paragraphs>378</Paragraphs>
  <Slides>47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52" baseType="lpstr">
      <vt:lpstr>Arial</vt:lpstr>
      <vt:lpstr>Calibri</vt:lpstr>
      <vt:lpstr>Helvetica</vt:lpstr>
      <vt:lpstr>Lato Light</vt:lpstr>
      <vt:lpstr>AdviciaTheme</vt:lpstr>
      <vt:lpstr>Studiemiljøundersøkelsen April 2021</vt:lpstr>
      <vt:lpstr>PowerPoint-presentasjon</vt:lpstr>
      <vt:lpstr>Kort om undersøkelsen</vt:lpstr>
      <vt:lpstr>Hovedresultater</vt:lpstr>
      <vt:lpstr>De fleste svarene kom fra AHO og NTNU</vt:lpstr>
      <vt:lpstr>Flest svar fra de som er kommet lengst i studiet</vt:lpstr>
      <vt:lpstr>Nær halvparten opplever at studiene har en negativ effekt på søvnen</vt:lpstr>
      <vt:lpstr>AHO: Nær halvparten opplever at studiene påvirker psykisk helse negativt</vt:lpstr>
      <vt:lpstr>NTNU: 47% opplever ikke at vurderingskravene for innlevering er tydelige</vt:lpstr>
      <vt:lpstr>NMBU: Nesten halvparten opplever at studiene har en negativ effekt på søvn</vt:lpstr>
      <vt:lpstr>BAS: 2 av 3 opplever ikke at vurderingskravene for innlevering er tydelige</vt:lpstr>
      <vt:lpstr>Førsteårsstudenter opplever i noe større grad at arbeidsmengden på  studiet er overkommelig</vt:lpstr>
      <vt:lpstr>Vanskelig for studentene ved BAS å forstå hva vurderingskravene for innlevering er</vt:lpstr>
      <vt:lpstr>Førsteårsstudentene opplever i stor grad at de mottar konstruktiv og faglig kritikk fra veiledere og fra forelesere</vt:lpstr>
      <vt:lpstr>Jo lengre man kommer ut i studiet, jo sjeldnere opplever man at man blir hørt når man tar opp problemer med forelesere eller andre ansatte</vt:lpstr>
      <vt:lpstr>Noe usikkerhet hvem man skal ta kontakt med, spesielt ved AHO</vt:lpstr>
      <vt:lpstr>Noe større kjennskap til hvilke hjelpeapparater som er tilgjengelig ved NMBU og Bergen Arkitekthøgskole</vt:lpstr>
      <vt:lpstr>Noe utfordrende ved Arkitektskolen i Aarhus* og ved Bergen Arkitekthøgskole</vt:lpstr>
      <vt:lpstr>Noe utfordrende ved Kunstakademiets Arkitektskole* hva gjelder om studiene påvirker studentenes psykiske helse negativt</vt:lpstr>
      <vt:lpstr>Førsteårsstudenter opplever i mindre grad at studiene har en  negativt effekt på søvn</vt:lpstr>
      <vt:lpstr>Kontakt vedørende problemstillinger</vt:lpstr>
      <vt:lpstr>4 av 10 har kontaktet noen ved skolen om en problemstilling</vt:lpstr>
      <vt:lpstr>Jo lengre man er kommet i studie, jo oftere har man kontaktet skolen om en problemstilling</vt:lpstr>
      <vt:lpstr>Halvparten ved BAS har tatt kontakt med ansatte ved skolen om en problemstilling</vt:lpstr>
      <vt:lpstr>30% ved AHO opplever i mindre grad at de ble hørt eller fulgt opp etter å ha tatt kontakt med forelesere eller ansatte ved skolen</vt:lpstr>
      <vt:lpstr>Covid-19 og effekter</vt:lpstr>
      <vt:lpstr>Covid-19 har ført til at 38% av studentene sliter mer med mental helse. Situasjonen går også ut over motivasjonen og skaper ensomhet hos enkelte</vt:lpstr>
      <vt:lpstr>AHO: 3 av 5 føler seg mer ensom etter 12. mars 2020</vt:lpstr>
      <vt:lpstr>NTNU: 1 av 3 sliter mer med mental helse etter 12. mars 2020</vt:lpstr>
      <vt:lpstr>NMBU: 3 av 5 opplever at de er mindre motivert for studier nå</vt:lpstr>
      <vt:lpstr>BAS: 47% føler seg mer ensom sammenliknet med tiden før 12. mars 2020</vt:lpstr>
      <vt:lpstr>Ingen spesifikke grupper skiller seg vesentlig ut vedrørende å slite med mental helse etter 12. mars</vt:lpstr>
      <vt:lpstr>Noe usikkerhet om man egentlig opplever at man har hatt en strukturert studiehverdag etter 12. mars 2020</vt:lpstr>
      <vt:lpstr>Ganske mange studenter opplever seg mer ensom nå</vt:lpstr>
      <vt:lpstr>Motivasjonen har gått litt ned etter 12. mars 2020</vt:lpstr>
      <vt:lpstr>Spesielt de som går på 2. året opplever at det er noe vanskeligere å få hjelp nå</vt:lpstr>
      <vt:lpstr>Oppfølgingen fra forelesere er mindre, spesielt for de som er på 1. og 2. året</vt:lpstr>
      <vt:lpstr>NMBU har vært flinke til å informere om endringer rundt innlevering og eksamen</vt:lpstr>
      <vt:lpstr>Trakassering og diskriminering</vt:lpstr>
      <vt:lpstr>9% (26 personer) har opplevd trakassering, 6% (17 personer)  har opplevd diskriminering</vt:lpstr>
      <vt:lpstr>17% av de som studerer på 5. året har opplevd trakassering</vt:lpstr>
      <vt:lpstr>Høyest andel personer som opplever trakassering ved AHO, høyest andel som er blitt seksuelt trakassert ved BAS</vt:lpstr>
      <vt:lpstr>Konklusjoner</vt:lpstr>
      <vt:lpstr>Konklusjoner # 1</vt:lpstr>
      <vt:lpstr>Konklusjoner # 2</vt:lpstr>
      <vt:lpstr>Konklusjoner # 3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Naturly hagestue – markedsundersøkelse Januar 2021</dc:title>
  <dc:creator>Allan Andreassen</dc:creator>
  <cp:lastModifiedBy>Kristina Kjønigsen</cp:lastModifiedBy>
  <cp:revision>55</cp:revision>
  <dcterms:created xsi:type="dcterms:W3CDTF">2021-01-28T07:51:04Z</dcterms:created>
  <dcterms:modified xsi:type="dcterms:W3CDTF">2021-05-14T10:55:23Z</dcterms:modified>
</cp:coreProperties>
</file>